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154" r:id="rId2"/>
  </p:sldMasterIdLst>
  <p:notesMasterIdLst>
    <p:notesMasterId r:id="rId12"/>
  </p:notesMasterIdLst>
  <p:handoutMasterIdLst>
    <p:handoutMasterId r:id="rId13"/>
  </p:handoutMasterIdLst>
  <p:sldIdLst>
    <p:sldId id="259" r:id="rId3"/>
    <p:sldId id="256" r:id="rId4"/>
    <p:sldId id="262" r:id="rId5"/>
    <p:sldId id="267" r:id="rId6"/>
    <p:sldId id="264" r:id="rId7"/>
    <p:sldId id="265" r:id="rId8"/>
    <p:sldId id="268" r:id="rId9"/>
    <p:sldId id="261" r:id="rId10"/>
    <p:sldId id="258"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190000"/>
    <a:srgbClr val="E04F4F"/>
    <a:srgbClr val="F816D8"/>
    <a:srgbClr val="DDDFE5"/>
    <a:srgbClr val="F2F2F2"/>
    <a:srgbClr val="6AB19B"/>
    <a:srgbClr val="294D42"/>
    <a:srgbClr val="000000"/>
    <a:srgbClr val="DE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96374" autoAdjust="0"/>
  </p:normalViewPr>
  <p:slideViewPr>
    <p:cSldViewPr snapToGrid="0">
      <p:cViewPr varScale="1">
        <p:scale>
          <a:sx n="110" d="100"/>
          <a:sy n="110" d="100"/>
        </p:scale>
        <p:origin x="576" y="108"/>
      </p:cViewPr>
      <p:guideLst>
        <p:guide orient="horz" pos="2968"/>
        <p:guide pos="763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7" d="100"/>
          <a:sy n="87" d="100"/>
        </p:scale>
        <p:origin x="29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484094" y="8591550"/>
            <a:ext cx="2811555" cy="298018"/>
          </a:xfrm>
          <a:prstGeom prst="rect">
            <a:avLst/>
          </a:prstGeom>
        </p:spPr>
        <p:txBody>
          <a:bodyPr vert="horz" lIns="0" tIns="0" rIns="0" bIns="0" rtlCol="0" anchor="b"/>
          <a:lstStyle>
            <a:lvl1pPr algn="l">
              <a:defRPr sz="12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203825" y="8591550"/>
            <a:ext cx="1186217" cy="298018"/>
          </a:xfrm>
          <a:prstGeom prst="rect">
            <a:avLst/>
          </a:prstGeom>
        </p:spPr>
        <p:txBody>
          <a:bodyPr vert="horz" lIns="0" tIns="0" rIns="0" bIns="0" rtlCol="0" anchor="b"/>
          <a:lstStyle>
            <a:lvl1pPr algn="r">
              <a:defRPr sz="12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6875" y="555575"/>
            <a:ext cx="4962980" cy="2791677"/>
          </a:xfrm>
          <a:prstGeom prst="rect">
            <a:avLst/>
          </a:prstGeom>
          <a:noFill/>
          <a:ln w="9525">
            <a:solidFill>
              <a:schemeClr val="tx1">
                <a:lumMod val="50000"/>
                <a:lumOff val="50000"/>
              </a:schemeClr>
            </a:solidFill>
          </a:ln>
        </p:spPr>
        <p:txBody>
          <a:bodyPr vert="horz" lIns="91440" tIns="45720" rIns="91440" bIns="45720" rtlCol="0" anchor="ctr"/>
          <a:lstStyle/>
          <a:p>
            <a:r>
              <a:rPr lang="en-US" dirty="0"/>
              <a:t> </a:t>
            </a:r>
          </a:p>
        </p:txBody>
      </p:sp>
      <p:sp>
        <p:nvSpPr>
          <p:cNvPr id="5" name="Notes Placeholder 4"/>
          <p:cNvSpPr>
            <a:spLocks noGrp="1"/>
          </p:cNvSpPr>
          <p:nvPr>
            <p:ph type="body" sz="quarter" idx="3"/>
          </p:nvPr>
        </p:nvSpPr>
        <p:spPr>
          <a:xfrm>
            <a:off x="946875" y="3502090"/>
            <a:ext cx="4962980" cy="487811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44709" y="8588760"/>
            <a:ext cx="4700354" cy="30080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dirty="0"/>
              <a:t>Footer</a:t>
            </a:r>
          </a:p>
        </p:txBody>
      </p:sp>
      <p:sp>
        <p:nvSpPr>
          <p:cNvPr id="7" name="Slide Number Placeholder 6"/>
          <p:cNvSpPr>
            <a:spLocks noGrp="1"/>
          </p:cNvSpPr>
          <p:nvPr>
            <p:ph type="sldNum" sz="quarter" idx="5"/>
          </p:nvPr>
        </p:nvSpPr>
        <p:spPr>
          <a:xfrm>
            <a:off x="5203825" y="8588760"/>
            <a:ext cx="1395413" cy="30080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240" userDrawn="1">
          <p15:clr>
            <a:srgbClr val="F26B43"/>
          </p15:clr>
        </p15:guide>
        <p15:guide id="2" pos="155" userDrawn="1">
          <p15:clr>
            <a:srgbClr val="F26B43"/>
          </p15:clr>
        </p15:guide>
        <p15:guide id="3" pos="3115" userDrawn="1">
          <p15:clr>
            <a:srgbClr val="F26B43"/>
          </p15:clr>
        </p15:guide>
        <p15:guide id="4" pos="3278" userDrawn="1">
          <p15:clr>
            <a:srgbClr val="F26B43"/>
          </p15:clr>
        </p15:guide>
        <p15:guide id="5" pos="4157" userDrawn="1">
          <p15:clr>
            <a:srgbClr val="F26B43"/>
          </p15:clr>
        </p15:guide>
        <p15:guide id="7" pos="768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nSpc>
                <a:spcPct val="93000"/>
              </a:lnSpc>
            </a:pPr>
            <a:fld id="{785BB0B3-964C-4CDE-9D3D-0BF955B8C425}" type="slidenum">
              <a:rPr lang="en-US" smtClean="0"/>
              <a:pPr>
                <a:lnSpc>
                  <a:spcPct val="93000"/>
                </a:lnSpc>
              </a:pPr>
              <a:t>3</a:t>
            </a:fld>
            <a:endParaRPr lang="en-US" dirty="0"/>
          </a:p>
        </p:txBody>
      </p:sp>
    </p:spTree>
    <p:extLst>
      <p:ext uri="{BB962C8B-B14F-4D97-AF65-F5344CB8AC3E}">
        <p14:creationId xmlns:p14="http://schemas.microsoft.com/office/powerpoint/2010/main" val="106356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555625"/>
            <a:ext cx="4964113" cy="2792413"/>
          </a:xfrm>
        </p:spPr>
      </p:sp>
      <p:sp>
        <p:nvSpPr>
          <p:cNvPr id="3" name="Notes Placeholder 2"/>
          <p:cNvSpPr>
            <a:spLocks noGrp="1"/>
          </p:cNvSpPr>
          <p:nvPr>
            <p:ph type="body" idx="1"/>
          </p:nvPr>
        </p:nvSpPr>
        <p:spPr/>
        <p:txBody>
          <a:bodyPr/>
          <a:lstStyle/>
          <a:p>
            <a:pPr lvl="0" algn="ctr"/>
            <a:r>
              <a:rPr lang="en-US" spc="300" dirty="0">
                <a:solidFill>
                  <a:schemeClr val="bg1">
                    <a:lumMod val="65000"/>
                  </a:schemeClr>
                </a:solidFill>
                <a:latin typeface="Bahnschrift Light" panose="020B0502040204020203" pitchFamily="34" charset="0"/>
              </a:rPr>
              <a:t>Hong Kong population – 7.2M</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Germany population – 80.1M</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China Population – 1.4 Billion</a:t>
            </a:r>
          </a:p>
          <a:p>
            <a:pPr lvl="0" algn="ctr"/>
            <a:endParaRPr lang="en-US" spc="300" dirty="0">
              <a:solidFill>
                <a:schemeClr val="bg1">
                  <a:lumMod val="65000"/>
                </a:schemeClr>
              </a:solidFill>
              <a:latin typeface="Bahnschrift Light" panose="020B0502040204020203" pitchFamily="34" charset="0"/>
            </a:endParaRPr>
          </a:p>
          <a:p>
            <a:pPr lvl="0" algn="ctr"/>
            <a:r>
              <a:rPr lang="en-US" spc="300" dirty="0">
                <a:solidFill>
                  <a:schemeClr val="bg1">
                    <a:lumMod val="65000"/>
                  </a:schemeClr>
                </a:solidFill>
                <a:latin typeface="Bahnschrift Light" panose="020B0502040204020203" pitchFamily="34" charset="0"/>
              </a:rPr>
              <a:t>US population 318.6M</a:t>
            </a:r>
          </a:p>
          <a:p>
            <a:endParaRPr lang="en-US" dirty="0"/>
          </a:p>
        </p:txBody>
      </p:sp>
      <p:sp>
        <p:nvSpPr>
          <p:cNvPr id="4" name="Slide Number Placeholder 3"/>
          <p:cNvSpPr>
            <a:spLocks noGrp="1"/>
          </p:cNvSpPr>
          <p:nvPr>
            <p:ph type="sldNum" sz="quarter" idx="10"/>
          </p:nvPr>
        </p:nvSpPr>
        <p:spPr/>
        <p:txBody>
          <a:bodyPr/>
          <a:lstStyle/>
          <a:p>
            <a:pPr>
              <a:lnSpc>
                <a:spcPct val="93000"/>
              </a:lnSpc>
            </a:pPr>
            <a:fld id="{785BB0B3-964C-4CDE-9D3D-0BF955B8C425}" type="slidenum">
              <a:rPr lang="en-US" smtClean="0"/>
              <a:pPr>
                <a:lnSpc>
                  <a:spcPct val="93000"/>
                </a:lnSpc>
              </a:pPr>
              <a:t>4</a:t>
            </a:fld>
            <a:endParaRPr lang="en-US" dirty="0"/>
          </a:p>
        </p:txBody>
      </p:sp>
    </p:spTree>
    <p:extLst>
      <p:ext uri="{BB962C8B-B14F-4D97-AF65-F5344CB8AC3E}">
        <p14:creationId xmlns:p14="http://schemas.microsoft.com/office/powerpoint/2010/main" val="3042896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dirty="0"/>
              <a:t>Click icon to add picture</a:t>
            </a:r>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dirty="0"/>
              <a:t>Click icon to add picture</a:t>
            </a: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833074261"/>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203766215"/>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65852016"/>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50864837"/>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1941041"/>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572124780"/>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2312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8/4/2018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8081009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8/4/2018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53582851"/>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36772807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21262896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8/4/2018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
        <p:nvSpPr>
          <p:cNvPr id="7" name="TextBox 6">
            <a:extLst>
              <a:ext uri="{FF2B5EF4-FFF2-40B4-BE49-F238E27FC236}">
                <a16:creationId xmlns:a16="http://schemas.microsoft.com/office/drawing/2014/main" id="{2857ABD3-BE30-441B-917F-68CCE810F6A0}"/>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90736418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5" pos="7359" userDrawn="1">
          <p15:clr>
            <a:srgbClr val="F26B43"/>
          </p15:clr>
        </p15:guide>
        <p15:guide id="6" orient="horz" pos="4181" userDrawn="1">
          <p15:clr>
            <a:srgbClr val="F26B43"/>
          </p15:clr>
        </p15:guide>
        <p15:guide id="7" orient="horz" pos="571" userDrawn="1">
          <p15:clr>
            <a:srgbClr val="F26B43"/>
          </p15:clr>
        </p15:guide>
        <p15:guide id="8" pos="33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514DE544-CFDB-41FF-AEC8-BDA85EC9D7A1}"/>
              </a:ext>
            </a:extLst>
          </p:cNvPr>
          <p:cNvPicPr>
            <a:picLocks noChangeAspect="1"/>
          </p:cNvPicPr>
          <p:nvPr/>
        </p:nvPicPr>
        <p:blipFill>
          <a:blip r:embed="rId2"/>
          <a:stretch>
            <a:fillRect/>
          </a:stretch>
        </p:blipFill>
        <p:spPr>
          <a:xfrm>
            <a:off x="1028632" y="1847459"/>
            <a:ext cx="2752218" cy="3315925"/>
          </a:xfrm>
          <a:prstGeom prst="rect">
            <a:avLst/>
          </a:prstGeom>
        </p:spPr>
      </p:pic>
      <p:sp>
        <p:nvSpPr>
          <p:cNvPr id="36" name="Rectangle 3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2384C69-1CD6-4838-AC75-4914B2A92D4D}"/>
              </a:ext>
            </a:extLst>
          </p:cNvPr>
          <p:cNvPicPr>
            <a:picLocks noChangeAspect="1"/>
          </p:cNvPicPr>
          <p:nvPr/>
        </p:nvPicPr>
        <p:blipFill>
          <a:blip r:embed="rId3"/>
          <a:stretch>
            <a:fillRect/>
          </a:stretch>
        </p:blipFill>
        <p:spPr>
          <a:xfrm>
            <a:off x="4647975" y="2455846"/>
            <a:ext cx="2880360" cy="2707538"/>
          </a:xfrm>
          <a:prstGeom prst="rect">
            <a:avLst/>
          </a:prstGeom>
        </p:spPr>
      </p:pic>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9B60C7EF-8C97-4C0A-969B-ED68198267B8}"/>
              </a:ext>
            </a:extLst>
          </p:cNvPr>
          <p:cNvPicPr>
            <a:picLocks noChangeAspect="1"/>
          </p:cNvPicPr>
          <p:nvPr/>
        </p:nvPicPr>
        <p:blipFill>
          <a:blip r:embed="rId4"/>
          <a:stretch>
            <a:fillRect/>
          </a:stretch>
        </p:blipFill>
        <p:spPr>
          <a:xfrm>
            <a:off x="8343941" y="1804365"/>
            <a:ext cx="2880360" cy="3359020"/>
          </a:xfrm>
          <a:prstGeom prst="rect">
            <a:avLst/>
          </a:prstGeom>
        </p:spPr>
      </p:pic>
      <p:sp>
        <p:nvSpPr>
          <p:cNvPr id="8" name="TextBox 7">
            <a:extLst>
              <a:ext uri="{FF2B5EF4-FFF2-40B4-BE49-F238E27FC236}">
                <a16:creationId xmlns:a16="http://schemas.microsoft.com/office/drawing/2014/main" id="{2FBB59A9-5C31-4A18-A9B3-23658766F618}"/>
              </a:ext>
            </a:extLst>
          </p:cNvPr>
          <p:cNvSpPr txBox="1"/>
          <p:nvPr/>
        </p:nvSpPr>
        <p:spPr>
          <a:xfrm>
            <a:off x="5265760" y="1809250"/>
            <a:ext cx="1644789" cy="369332"/>
          </a:xfrm>
          <a:prstGeom prst="rect">
            <a:avLst/>
          </a:prstGeom>
          <a:noFill/>
        </p:spPr>
        <p:txBody>
          <a:bodyPr wrap="square" rtlCol="0">
            <a:spAutoFit/>
          </a:bodyPr>
          <a:lstStyle/>
          <a:p>
            <a:pPr algn="ctr"/>
            <a:r>
              <a:rPr lang="en-US" spc="300" dirty="0">
                <a:latin typeface="Bahnschrift Light" panose="020B0502040204020203" pitchFamily="34" charset="0"/>
              </a:rPr>
              <a:t>TOURISM</a:t>
            </a:r>
          </a:p>
        </p:txBody>
      </p:sp>
      <p:sp>
        <p:nvSpPr>
          <p:cNvPr id="24" name="TextBox 23">
            <a:extLst>
              <a:ext uri="{FF2B5EF4-FFF2-40B4-BE49-F238E27FC236}">
                <a16:creationId xmlns:a16="http://schemas.microsoft.com/office/drawing/2014/main" id="{F51F192A-AC8D-4CEB-AF6F-EBB8424B4579}"/>
              </a:ext>
            </a:extLst>
          </p:cNvPr>
          <p:cNvSpPr txBox="1"/>
          <p:nvPr/>
        </p:nvSpPr>
        <p:spPr>
          <a:xfrm>
            <a:off x="8984609" y="5449117"/>
            <a:ext cx="2239692" cy="479683"/>
          </a:xfrm>
          <a:prstGeom prst="rect">
            <a:avLst/>
          </a:prstGeom>
          <a:noFill/>
        </p:spPr>
        <p:txBody>
          <a:bodyPr wrap="square" rtlCol="0">
            <a:spAutoFit/>
          </a:bodyPr>
          <a:lstStyle/>
          <a:p>
            <a:pPr algn="r">
              <a:lnSpc>
                <a:spcPct val="150000"/>
              </a:lnSpc>
            </a:pPr>
            <a:r>
              <a:rPr lang="en-US" sz="900" spc="300" dirty="0">
                <a:latin typeface="Bahnschrift Light" panose="020B0502040204020203" pitchFamily="34" charset="0"/>
              </a:rPr>
              <a:t>ISABEL BUECHSEL</a:t>
            </a:r>
          </a:p>
          <a:p>
            <a:pPr algn="r">
              <a:lnSpc>
                <a:spcPct val="150000"/>
              </a:lnSpc>
            </a:pPr>
            <a:r>
              <a:rPr lang="en-US" sz="900" spc="300" dirty="0">
                <a:latin typeface="Bahnschrift Light" panose="020B0502040204020203" pitchFamily="34" charset="0"/>
              </a:rPr>
              <a:t>GRACE CHAN</a:t>
            </a:r>
          </a:p>
        </p:txBody>
      </p:sp>
    </p:spTree>
    <p:extLst>
      <p:ext uri="{BB962C8B-B14F-4D97-AF65-F5344CB8AC3E}">
        <p14:creationId xmlns:p14="http://schemas.microsoft.com/office/powerpoint/2010/main" val="11750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B3A8824-66AB-41AF-AC2A-63AE903C24DE}"/>
              </a:ext>
            </a:extLst>
          </p:cNvPr>
          <p:cNvSpPr/>
          <p:nvPr/>
        </p:nvSpPr>
        <p:spPr>
          <a:xfrm>
            <a:off x="1094475" y="1828560"/>
            <a:ext cx="2620532" cy="3362459"/>
          </a:xfrm>
          <a:prstGeom prst="rect">
            <a:avLst/>
          </a:prstGeom>
        </p:spPr>
        <p:txBody>
          <a:bodyPr wrap="square">
            <a:spAutoFit/>
          </a:bodyPr>
          <a:lstStyle/>
          <a:p>
            <a:pPr lvl="0" algn="ctr"/>
            <a:r>
              <a:rPr lang="en-US" sz="2000" spc="300" dirty="0">
                <a:solidFill>
                  <a:schemeClr val="accent5">
                    <a:lumMod val="75000"/>
                  </a:schemeClr>
                </a:solidFill>
                <a:latin typeface="Bahnschrift Light" panose="020B0502040204020203" pitchFamily="34" charset="0"/>
              </a:rPr>
              <a:t>EXPLORING</a:t>
            </a:r>
          </a:p>
          <a:p>
            <a:pPr lvl="0" algn="ctr"/>
            <a:endParaRPr lang="en-US" sz="14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ARRIVALS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DEPARTURES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COUTRY</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OTHER COUNTRY</a:t>
            </a:r>
          </a:p>
          <a:p>
            <a:pPr lvl="0" algn="ctr"/>
            <a:endParaRPr lang="en-US" sz="1200" spc="300" dirty="0">
              <a:solidFill>
                <a:prstClr val="black"/>
              </a:solidFill>
              <a:latin typeface="Bahnschrift Light" panose="020B0502040204020203" pitchFamily="34" charset="0"/>
            </a:endParaRPr>
          </a:p>
          <a:p>
            <a:pPr lvl="0" algn="ctr"/>
            <a:endParaRPr lang="en-US" sz="1200" spc="300" dirty="0">
              <a:solidFill>
                <a:prstClr val="black"/>
              </a:solidFill>
              <a:latin typeface="Bahnschrift Light" panose="020B0502040204020203" pitchFamily="34" charset="0"/>
            </a:endParaRPr>
          </a:p>
          <a:p>
            <a:pPr lvl="0" algn="ctr">
              <a:lnSpc>
                <a:spcPct val="150000"/>
              </a:lnSpc>
            </a:pPr>
            <a:r>
              <a:rPr lang="en-US" sz="1200" spc="300" dirty="0">
                <a:solidFill>
                  <a:schemeClr val="accent5">
                    <a:lumMod val="75000"/>
                  </a:schemeClr>
                </a:solidFill>
                <a:latin typeface="Bahnschrift Light" panose="020B0502040204020203" pitchFamily="34" charset="0"/>
              </a:rPr>
              <a:t>BY COUNTRY</a:t>
            </a:r>
          </a:p>
          <a:p>
            <a:pPr lvl="0" algn="ctr">
              <a:lnSpc>
                <a:spcPct val="150000"/>
              </a:lnSpc>
            </a:pPr>
            <a:r>
              <a:rPr lang="en-US" sz="1100" spc="300" dirty="0">
                <a:solidFill>
                  <a:schemeClr val="accent5">
                    <a:lumMod val="75000"/>
                  </a:schemeClr>
                </a:solidFill>
                <a:latin typeface="Bahnschrift Light" panose="020B0502040204020203" pitchFamily="34" charset="0"/>
              </a:rPr>
              <a:t>USING UN DATA</a:t>
            </a:r>
          </a:p>
          <a:p>
            <a:pPr lvl="0" algn="ctr"/>
            <a:endParaRPr lang="en-US" sz="1200" spc="300" dirty="0">
              <a:solidFill>
                <a:prstClr val="black"/>
              </a:solidFill>
              <a:latin typeface="Bahnschrift Light" panose="020B0502040204020203" pitchFamily="34" charset="0"/>
            </a:endParaRPr>
          </a:p>
        </p:txBody>
      </p:sp>
      <p:pic>
        <p:nvPicPr>
          <p:cNvPr id="54" name="Picture 53">
            <a:extLst>
              <a:ext uri="{FF2B5EF4-FFF2-40B4-BE49-F238E27FC236}">
                <a16:creationId xmlns:a16="http://schemas.microsoft.com/office/drawing/2014/main" id="{4C7373E4-8645-4AFF-9F01-86EFB42156B1}"/>
              </a:ext>
            </a:extLst>
          </p:cNvPr>
          <p:cNvPicPr>
            <a:picLocks noChangeAspect="1"/>
          </p:cNvPicPr>
          <p:nvPr/>
        </p:nvPicPr>
        <p:blipFill rotWithShape="1">
          <a:blip r:embed="rId2"/>
          <a:srcRect l="-1" r="1534"/>
          <a:stretch/>
        </p:blipFill>
        <p:spPr>
          <a:xfrm>
            <a:off x="4895521" y="2016905"/>
            <a:ext cx="2400958" cy="2824185"/>
          </a:xfrm>
          <a:prstGeom prst="rect">
            <a:avLst/>
          </a:prstGeom>
        </p:spPr>
      </p:pic>
      <p:pic>
        <p:nvPicPr>
          <p:cNvPr id="55" name="Picture 54">
            <a:extLst>
              <a:ext uri="{FF2B5EF4-FFF2-40B4-BE49-F238E27FC236}">
                <a16:creationId xmlns:a16="http://schemas.microsoft.com/office/drawing/2014/main" id="{4680B8E5-67F6-4BD1-921B-D22D63671BDC}"/>
              </a:ext>
            </a:extLst>
          </p:cNvPr>
          <p:cNvPicPr>
            <a:picLocks noChangeAspect="1"/>
          </p:cNvPicPr>
          <p:nvPr/>
        </p:nvPicPr>
        <p:blipFill rotWithShape="1">
          <a:blip r:embed="rId3"/>
          <a:srcRect t="5837" r="-2" b="9030"/>
          <a:stretch/>
        </p:blipFill>
        <p:spPr>
          <a:xfrm>
            <a:off x="8343941" y="2124694"/>
            <a:ext cx="2880360" cy="2608605"/>
          </a:xfrm>
          <a:prstGeom prst="rect">
            <a:avLst/>
          </a:prstGeom>
        </p:spPr>
      </p:pic>
    </p:spTree>
    <p:extLst>
      <p:ext uri="{BB962C8B-B14F-4D97-AF65-F5344CB8AC3E}">
        <p14:creationId xmlns:p14="http://schemas.microsoft.com/office/powerpoint/2010/main" val="31163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4AF72B1-3E98-4775-A9BC-27DA9C40FFEA}"/>
              </a:ext>
            </a:extLst>
          </p:cNvPr>
          <p:cNvSpPr/>
          <p:nvPr/>
        </p:nvSpPr>
        <p:spPr>
          <a:xfrm>
            <a:off x="1109465" y="1901550"/>
            <a:ext cx="2590552" cy="1107996"/>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rgbClr val="190000"/>
                </a:solidFill>
                <a:latin typeface="Bahnschrift Light" panose="020B0502040204020203" pitchFamily="34" charset="0"/>
              </a:rPr>
              <a:t>TOTAL ARRIVALS</a:t>
            </a:r>
          </a:p>
          <a:p>
            <a:pPr lvl="0" algn="ctr"/>
            <a:r>
              <a:rPr lang="en-US" spc="300" dirty="0">
                <a:solidFill>
                  <a:schemeClr val="bg1">
                    <a:lumMod val="65000"/>
                  </a:schemeClr>
                </a:solidFill>
                <a:latin typeface="Bahnschrift Light" panose="020B0502040204020203" pitchFamily="34" charset="0"/>
              </a:rPr>
              <a:t>1995-2014</a:t>
            </a:r>
          </a:p>
          <a:p>
            <a:pPr lvl="0" algn="ctr"/>
            <a:endParaRPr lang="en-US" sz="1200" spc="300" dirty="0">
              <a:solidFill>
                <a:prstClr val="black"/>
              </a:solidFill>
              <a:latin typeface="Bahnschrift Light" panose="020B0502040204020203" pitchFamily="34" charset="0"/>
            </a:endParaRPr>
          </a:p>
        </p:txBody>
      </p:sp>
      <p:sp>
        <p:nvSpPr>
          <p:cNvPr id="10" name="Rectangle 9">
            <a:extLst>
              <a:ext uri="{FF2B5EF4-FFF2-40B4-BE49-F238E27FC236}">
                <a16:creationId xmlns:a16="http://schemas.microsoft.com/office/drawing/2014/main" id="{530F7DD6-21FA-4906-A434-86F4EE5046F6}"/>
              </a:ext>
            </a:extLst>
          </p:cNvPr>
          <p:cNvSpPr/>
          <p:nvPr/>
        </p:nvSpPr>
        <p:spPr>
          <a:xfrm>
            <a:off x="8402799" y="1540215"/>
            <a:ext cx="2762643" cy="646331"/>
          </a:xfrm>
          <a:prstGeom prst="rect">
            <a:avLst/>
          </a:prstGeom>
        </p:spPr>
        <p:txBody>
          <a:bodyPr wrap="square">
            <a:spAutoFit/>
          </a:bodyPr>
          <a:lstStyle/>
          <a:p>
            <a:pPr algn="ctr"/>
            <a:r>
              <a:rPr lang="en-US" sz="1200" spc="600" dirty="0">
                <a:solidFill>
                  <a:prstClr val="black"/>
                </a:solidFill>
                <a:latin typeface="Bahnschrift Light" panose="020B0502040204020203" pitchFamily="34" charset="0"/>
              </a:rPr>
              <a:t>2014-FRANCE </a:t>
            </a:r>
          </a:p>
          <a:p>
            <a:pPr lvl="0" algn="ctr"/>
            <a:r>
              <a:rPr lang="en-US" sz="1200" spc="600" dirty="0">
                <a:solidFill>
                  <a:srgbClr val="E04F4F"/>
                </a:solidFill>
                <a:latin typeface="Bahnschrift Light" panose="020B0502040204020203" pitchFamily="34" charset="0"/>
              </a:rPr>
              <a:t>83.8</a:t>
            </a:r>
            <a:r>
              <a:rPr lang="en-US" sz="1200" spc="600" dirty="0">
                <a:solidFill>
                  <a:prstClr val="black"/>
                </a:solidFill>
                <a:latin typeface="Bahnschrift Light" panose="020B0502040204020203" pitchFamily="34" charset="0"/>
              </a:rPr>
              <a:t> MILLION VISITORS</a:t>
            </a:r>
          </a:p>
        </p:txBody>
      </p:sp>
      <p:pic>
        <p:nvPicPr>
          <p:cNvPr id="3" name="Picture 2">
            <a:extLst>
              <a:ext uri="{FF2B5EF4-FFF2-40B4-BE49-F238E27FC236}">
                <a16:creationId xmlns:a16="http://schemas.microsoft.com/office/drawing/2014/main" id="{25B27E68-0955-45C2-8689-F2D91A3CB4D9}"/>
              </a:ext>
            </a:extLst>
          </p:cNvPr>
          <p:cNvPicPr>
            <a:picLocks noChangeAspect="1"/>
          </p:cNvPicPr>
          <p:nvPr/>
        </p:nvPicPr>
        <p:blipFill>
          <a:blip r:embed="rId3"/>
          <a:stretch>
            <a:fillRect/>
          </a:stretch>
        </p:blipFill>
        <p:spPr>
          <a:xfrm>
            <a:off x="937416" y="3099015"/>
            <a:ext cx="2934650" cy="2074679"/>
          </a:xfrm>
          <a:prstGeom prst="rect">
            <a:avLst/>
          </a:prstGeom>
        </p:spPr>
      </p:pic>
      <p:pic>
        <p:nvPicPr>
          <p:cNvPr id="4" name="Picture 3">
            <a:extLst>
              <a:ext uri="{FF2B5EF4-FFF2-40B4-BE49-F238E27FC236}">
                <a16:creationId xmlns:a16="http://schemas.microsoft.com/office/drawing/2014/main" id="{801790DB-7724-4B55-94E3-8CB088197415}"/>
              </a:ext>
            </a:extLst>
          </p:cNvPr>
          <p:cNvPicPr>
            <a:picLocks noChangeAspect="1"/>
          </p:cNvPicPr>
          <p:nvPr/>
        </p:nvPicPr>
        <p:blipFill>
          <a:blip r:embed="rId4"/>
          <a:stretch>
            <a:fillRect/>
          </a:stretch>
        </p:blipFill>
        <p:spPr>
          <a:xfrm>
            <a:off x="8528749" y="2373789"/>
            <a:ext cx="2556694" cy="3086740"/>
          </a:xfrm>
          <a:prstGeom prst="rect">
            <a:avLst/>
          </a:prstGeom>
        </p:spPr>
      </p:pic>
      <p:graphicFrame>
        <p:nvGraphicFramePr>
          <p:cNvPr id="7" name="Table 6">
            <a:extLst>
              <a:ext uri="{FF2B5EF4-FFF2-40B4-BE49-F238E27FC236}">
                <a16:creationId xmlns:a16="http://schemas.microsoft.com/office/drawing/2014/main" id="{D4F0F76D-EAE8-420A-879B-0C1AF498EF7A}"/>
              </a:ext>
            </a:extLst>
          </p:cNvPr>
          <p:cNvGraphicFramePr>
            <a:graphicFrameLocks noGrp="1"/>
          </p:cNvGraphicFramePr>
          <p:nvPr>
            <p:extLst>
              <p:ext uri="{D42A27DB-BD31-4B8C-83A1-F6EECF244321}">
                <p14:modId xmlns:p14="http://schemas.microsoft.com/office/powerpoint/2010/main" val="3170152637"/>
              </p:ext>
            </p:extLst>
          </p:nvPr>
        </p:nvGraphicFramePr>
        <p:xfrm>
          <a:off x="4845345" y="1478279"/>
          <a:ext cx="2485622" cy="3901440"/>
        </p:xfrm>
        <a:graphic>
          <a:graphicData uri="http://schemas.openxmlformats.org/drawingml/2006/table">
            <a:tbl>
              <a:tblPr firstRow="1" bandRow="1">
                <a:tableStyleId>{5C22544A-7EE6-4342-B048-85BDC9FD1C3A}</a:tableStyleId>
              </a:tblPr>
              <a:tblGrid>
                <a:gridCol w="1770059">
                  <a:extLst>
                    <a:ext uri="{9D8B030D-6E8A-4147-A177-3AD203B41FA5}">
                      <a16:colId xmlns:a16="http://schemas.microsoft.com/office/drawing/2014/main" val="1964372483"/>
                    </a:ext>
                  </a:extLst>
                </a:gridCol>
                <a:gridCol w="715563">
                  <a:extLst>
                    <a:ext uri="{9D8B030D-6E8A-4147-A177-3AD203B41FA5}">
                      <a16:colId xmlns:a16="http://schemas.microsoft.com/office/drawing/2014/main" val="1947156960"/>
                    </a:ext>
                  </a:extLst>
                </a:gridCol>
              </a:tblGrid>
              <a:tr h="182880">
                <a:tc>
                  <a:txBody>
                    <a:bodyPr/>
                    <a:lstStyle/>
                    <a:p>
                      <a:endParaRPr lang="en-US" sz="1000" b="0" spc="300" dirty="0">
                        <a:solidFill>
                          <a:srgbClr val="190000"/>
                        </a:solidFill>
                        <a:latin typeface="Bahnschrift Light"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190000"/>
                          </a:solidFill>
                          <a:latin typeface="Bahnschrift Light" panose="020B0502040204020203" pitchFamily="34" charset="0"/>
                        </a:rPr>
                        <a:t>2014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707484"/>
                  </a:ext>
                </a:extLst>
              </a:tr>
              <a:tr h="182880">
                <a:tc>
                  <a:txBody>
                    <a:bodyPr/>
                    <a:lstStyle/>
                    <a:p>
                      <a:r>
                        <a:rPr lang="en-US" sz="1000" b="0" spc="300" dirty="0">
                          <a:solidFill>
                            <a:srgbClr val="190000"/>
                          </a:solidFill>
                          <a:latin typeface="Bahnschrift Light" panose="020B0502040204020203" pitchFamily="34" charset="0"/>
                        </a:rPr>
                        <a:t>FRANCE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E05050"/>
                          </a:solidFill>
                          <a:latin typeface="Bahnschrift Light" panose="020B0502040204020203" pitchFamily="34" charset="0"/>
                        </a:rPr>
                        <a:t>83.8</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6451835"/>
                  </a:ext>
                </a:extLst>
              </a:tr>
              <a:tr h="182880">
                <a:tc>
                  <a:txBody>
                    <a:bodyPr/>
                    <a:lstStyle/>
                    <a:p>
                      <a:r>
                        <a:rPr lang="en-US" sz="1000" b="0" spc="300" dirty="0">
                          <a:solidFill>
                            <a:srgbClr val="190000"/>
                          </a:solidFill>
                          <a:latin typeface="Bahnschrift Light" panose="020B0502040204020203" pitchFamily="34" charset="0"/>
                        </a:rPr>
                        <a:t>USA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75.0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2475545"/>
                  </a:ext>
                </a:extLst>
              </a:tr>
              <a:tr h="182880">
                <a:tc>
                  <a:txBody>
                    <a:bodyPr/>
                    <a:lstStyle/>
                    <a:p>
                      <a:r>
                        <a:rPr lang="en-US" sz="1000" b="0" spc="300" dirty="0">
                          <a:solidFill>
                            <a:srgbClr val="190000"/>
                          </a:solidFill>
                          <a:latin typeface="Bahnschrift Light" panose="020B0502040204020203" pitchFamily="34" charset="0"/>
                        </a:rPr>
                        <a:t>SPAIN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3816637"/>
                  </a:ext>
                </a:extLst>
              </a:tr>
              <a:tr h="182880">
                <a:tc>
                  <a:txBody>
                    <a:bodyPr/>
                    <a:lstStyle/>
                    <a:p>
                      <a:r>
                        <a:rPr lang="en-US" sz="1000" b="0" spc="300" dirty="0">
                          <a:solidFill>
                            <a:srgbClr val="190000"/>
                          </a:solidFill>
                          <a:latin typeface="Bahnschrift Light" panose="020B0502040204020203" pitchFamily="34" charset="0"/>
                        </a:rPr>
                        <a:t>CHINA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55.6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2308861"/>
                  </a:ext>
                </a:extLst>
              </a:tr>
              <a:tr h="182880">
                <a:tc>
                  <a:txBody>
                    <a:bodyPr/>
                    <a:lstStyle/>
                    <a:p>
                      <a:r>
                        <a:rPr lang="en-US" sz="1000" b="0" spc="300" dirty="0">
                          <a:solidFill>
                            <a:srgbClr val="190000"/>
                          </a:solidFill>
                          <a:latin typeface="Bahnschrift Light" panose="020B0502040204020203" pitchFamily="34" charset="0"/>
                        </a:rPr>
                        <a:t>ITALY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48.6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7132972"/>
                  </a:ext>
                </a:extLst>
              </a:tr>
              <a:tr h="182880">
                <a:tc>
                  <a:txBody>
                    <a:bodyPr/>
                    <a:lstStyle/>
                    <a:p>
                      <a:r>
                        <a:rPr lang="en-US" sz="1000" b="0" spc="300" dirty="0">
                          <a:solidFill>
                            <a:srgbClr val="190000"/>
                          </a:solidFill>
                          <a:latin typeface="Bahnschrift Light" panose="020B0502040204020203" pitchFamily="34" charset="0"/>
                        </a:rPr>
                        <a:t>HONG KONG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88.6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85239686"/>
                  </a:ext>
                </a:extLst>
              </a:tr>
              <a:tr h="182880">
                <a:tc>
                  <a:txBody>
                    <a:bodyPr/>
                    <a:lstStyle/>
                    <a:p>
                      <a:r>
                        <a:rPr lang="en-US" sz="1000" b="0" spc="300" dirty="0">
                          <a:solidFill>
                            <a:srgbClr val="190000"/>
                          </a:solidFill>
                          <a:latin typeface="Bahnschrift Light" panose="020B0502040204020203" pitchFamily="34" charset="0"/>
                        </a:rPr>
                        <a:t>RUSSIA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0878642"/>
                  </a:ext>
                </a:extLst>
              </a:tr>
              <a:tr h="182880">
                <a:tc>
                  <a:txBody>
                    <a:bodyPr/>
                    <a:lstStyle/>
                    <a:p>
                      <a:r>
                        <a:rPr lang="en-US" sz="1000" b="0" spc="300" dirty="0">
                          <a:solidFill>
                            <a:srgbClr val="190000"/>
                          </a:solidFill>
                          <a:latin typeface="Bahnschrift Light" panose="020B0502040204020203" pitchFamily="34" charset="0"/>
                        </a:rPr>
                        <a:t>UK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32.6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8766607"/>
                  </a:ext>
                </a:extLst>
              </a:tr>
              <a:tr h="182880">
                <a:tc>
                  <a:txBody>
                    <a:bodyPr/>
                    <a:lstStyle/>
                    <a:p>
                      <a:r>
                        <a:rPr lang="en-US" sz="1000" b="0" spc="300" dirty="0">
                          <a:solidFill>
                            <a:srgbClr val="190000"/>
                          </a:solidFill>
                          <a:latin typeface="Bahnschrift Light" panose="020B0502040204020203" pitchFamily="34" charset="0"/>
                        </a:rPr>
                        <a:t>GERMANY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498384"/>
                  </a:ext>
                </a:extLst>
              </a:tr>
              <a:tr h="182880">
                <a:tc>
                  <a:txBody>
                    <a:bodyPr/>
                    <a:lstStyle/>
                    <a:p>
                      <a:r>
                        <a:rPr lang="en-US" sz="1000" b="0" spc="300" dirty="0">
                          <a:solidFill>
                            <a:srgbClr val="190000"/>
                          </a:solidFill>
                          <a:latin typeface="Bahnschrift Light" panose="020B0502040204020203" pitchFamily="34" charset="0"/>
                        </a:rPr>
                        <a:t>MEXICO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29.3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6027229"/>
                  </a:ext>
                </a:extLst>
              </a:tr>
              <a:tr h="182880">
                <a:tc>
                  <a:txBody>
                    <a:bodyPr/>
                    <a:lstStyle/>
                    <a:p>
                      <a:r>
                        <a:rPr lang="en-US" sz="1000" b="0" spc="300" dirty="0">
                          <a:solidFill>
                            <a:srgbClr val="190000"/>
                          </a:solidFill>
                          <a:latin typeface="Bahnschrift Light" panose="020B0502040204020203" pitchFamily="34" charset="0"/>
                        </a:rPr>
                        <a:t>TURKEY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39.8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6248074"/>
                  </a:ext>
                </a:extLst>
              </a:tr>
              <a:tr h="182880">
                <a:tc>
                  <a:txBody>
                    <a:bodyPr/>
                    <a:lstStyle/>
                    <a:p>
                      <a:r>
                        <a:rPr lang="en-US" sz="1000" b="0" spc="300" dirty="0">
                          <a:solidFill>
                            <a:srgbClr val="190000"/>
                          </a:solidFill>
                          <a:latin typeface="Bahnschrift Light" panose="020B0502040204020203" pitchFamily="34" charset="0"/>
                        </a:rPr>
                        <a:t>AUSTRIA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25.3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9858"/>
                  </a:ext>
                </a:extLst>
              </a:tr>
              <a:tr h="182880">
                <a:tc>
                  <a:txBody>
                    <a:bodyPr/>
                    <a:lstStyle/>
                    <a:p>
                      <a:r>
                        <a:rPr lang="en-US" sz="1000" b="0" spc="300" dirty="0">
                          <a:solidFill>
                            <a:srgbClr val="190000"/>
                          </a:solidFill>
                          <a:latin typeface="Bahnschrift Light" panose="020B0502040204020203" pitchFamily="34" charset="0"/>
                        </a:rPr>
                        <a:t>CANADA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31745"/>
                  </a:ext>
                </a:extLst>
              </a:tr>
              <a:tr h="182880">
                <a:tc>
                  <a:txBody>
                    <a:bodyPr/>
                    <a:lstStyle/>
                    <a:p>
                      <a:r>
                        <a:rPr lang="en-US" sz="1000" b="0" spc="300" dirty="0">
                          <a:solidFill>
                            <a:srgbClr val="190000"/>
                          </a:solidFill>
                          <a:latin typeface="Bahnschrift Light" panose="020B0502040204020203" pitchFamily="34" charset="0"/>
                        </a:rPr>
                        <a:t>MALAYSIA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27.4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0431408"/>
                  </a:ext>
                </a:extLst>
              </a:tr>
              <a:tr h="182880">
                <a:tc>
                  <a:txBody>
                    <a:bodyPr/>
                    <a:lstStyle/>
                    <a:p>
                      <a:r>
                        <a:rPr lang="en-US" sz="1000" b="0" spc="300" dirty="0">
                          <a:solidFill>
                            <a:srgbClr val="190000"/>
                          </a:solidFill>
                          <a:latin typeface="Bahnschrift Light" panose="020B0502040204020203" pitchFamily="34" charset="0"/>
                        </a:rPr>
                        <a:t>POLAND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9936489"/>
                  </a:ext>
                </a:extLst>
              </a:tr>
            </a:tbl>
          </a:graphicData>
        </a:graphic>
      </p:graphicFrame>
    </p:spTree>
    <p:extLst>
      <p:ext uri="{BB962C8B-B14F-4D97-AF65-F5344CB8AC3E}">
        <p14:creationId xmlns:p14="http://schemas.microsoft.com/office/powerpoint/2010/main" val="419736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3" name="Rectangle 12">
            <a:extLst>
              <a:ext uri="{FF2B5EF4-FFF2-40B4-BE49-F238E27FC236}">
                <a16:creationId xmlns:a16="http://schemas.microsoft.com/office/drawing/2014/main" id="{F6AD3DA0-40EC-46B2-9323-131D7ED63354}"/>
              </a:ext>
            </a:extLst>
          </p:cNvPr>
          <p:cNvSpPr/>
          <p:nvPr/>
        </p:nvSpPr>
        <p:spPr>
          <a:xfrm>
            <a:off x="4403843" y="5774965"/>
            <a:ext cx="3445587" cy="338554"/>
          </a:xfrm>
          <a:prstGeom prst="rect">
            <a:avLst/>
          </a:prstGeom>
        </p:spPr>
        <p:txBody>
          <a:bodyPr wrap="square">
            <a:spAutoFit/>
          </a:bodyPr>
          <a:lstStyle/>
          <a:p>
            <a:pPr lvl="0" algn="r"/>
            <a:r>
              <a:rPr lang="en-US" sz="800" spc="300" dirty="0">
                <a:solidFill>
                  <a:prstClr val="black"/>
                </a:solidFill>
                <a:latin typeface="Bahnschrift Light" panose="020B0502040204020203" pitchFamily="34" charset="0"/>
              </a:rPr>
              <a:t>*2013 DATA FOR CHINA</a:t>
            </a:r>
          </a:p>
          <a:p>
            <a:pPr lvl="0" algn="r"/>
            <a:r>
              <a:rPr lang="en-US" sz="800" spc="300" dirty="0">
                <a:solidFill>
                  <a:prstClr val="black"/>
                </a:solidFill>
                <a:latin typeface="Bahnschrift Light" panose="020B0502040204020203" pitchFamily="34" charset="0"/>
              </a:rPr>
              <a:t>** 2004 DATA FOR MALAYSIA</a:t>
            </a:r>
          </a:p>
        </p:txBody>
      </p:sp>
      <p:graphicFrame>
        <p:nvGraphicFramePr>
          <p:cNvPr id="19" name="Table 18">
            <a:extLst>
              <a:ext uri="{FF2B5EF4-FFF2-40B4-BE49-F238E27FC236}">
                <a16:creationId xmlns:a16="http://schemas.microsoft.com/office/drawing/2014/main" id="{E4F6E5BE-E19C-4534-8FB5-212DA5DA5C8E}"/>
              </a:ext>
            </a:extLst>
          </p:cNvPr>
          <p:cNvGraphicFramePr>
            <a:graphicFrameLocks noGrp="1"/>
          </p:cNvGraphicFramePr>
          <p:nvPr>
            <p:extLst>
              <p:ext uri="{D42A27DB-BD31-4B8C-83A1-F6EECF244321}">
                <p14:modId xmlns:p14="http://schemas.microsoft.com/office/powerpoint/2010/main" val="642332551"/>
              </p:ext>
            </p:extLst>
          </p:nvPr>
        </p:nvGraphicFramePr>
        <p:xfrm>
          <a:off x="4798525" y="1538021"/>
          <a:ext cx="2566761" cy="3901440"/>
        </p:xfrm>
        <a:graphic>
          <a:graphicData uri="http://schemas.openxmlformats.org/drawingml/2006/table">
            <a:tbl>
              <a:tblPr firstRow="1" bandRow="1">
                <a:tableStyleId>{5C22544A-7EE6-4342-B048-85BDC9FD1C3A}</a:tableStyleId>
              </a:tblPr>
              <a:tblGrid>
                <a:gridCol w="1792776">
                  <a:extLst>
                    <a:ext uri="{9D8B030D-6E8A-4147-A177-3AD203B41FA5}">
                      <a16:colId xmlns:a16="http://schemas.microsoft.com/office/drawing/2014/main" val="1964372483"/>
                    </a:ext>
                  </a:extLst>
                </a:gridCol>
                <a:gridCol w="773985">
                  <a:extLst>
                    <a:ext uri="{9D8B030D-6E8A-4147-A177-3AD203B41FA5}">
                      <a16:colId xmlns:a16="http://schemas.microsoft.com/office/drawing/2014/main" val="1947156960"/>
                    </a:ext>
                  </a:extLst>
                </a:gridCol>
              </a:tblGrid>
              <a:tr h="182880">
                <a:tc>
                  <a:txBody>
                    <a:bodyPr/>
                    <a:lstStyle/>
                    <a:p>
                      <a:endParaRPr lang="en-US" sz="1000" b="0" spc="300" dirty="0">
                        <a:solidFill>
                          <a:srgbClr val="190000"/>
                        </a:solidFill>
                        <a:latin typeface="Bahnschrift Light" panose="020B0502040204020203"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b="0" spc="300" dirty="0">
                          <a:solidFill>
                            <a:srgbClr val="190000"/>
                          </a:solidFill>
                          <a:latin typeface="Bahnschrift Light" panose="020B0502040204020203" pitchFamily="34" charset="0"/>
                        </a:rPr>
                        <a:t>2014</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6707484"/>
                  </a:ext>
                </a:extLst>
              </a:tr>
              <a:tr h="182880">
                <a:tc>
                  <a:txBody>
                    <a:bodyPr/>
                    <a:lstStyle/>
                    <a:p>
                      <a:r>
                        <a:rPr lang="en-US" sz="1000" b="0" spc="300" dirty="0">
                          <a:solidFill>
                            <a:srgbClr val="190000"/>
                          </a:solidFill>
                          <a:latin typeface="Bahnschrift Light" panose="020B0502040204020203" pitchFamily="34" charset="0"/>
                        </a:rPr>
                        <a:t>HONG KONG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r"/>
                      <a:r>
                        <a:rPr lang="en-US" sz="1000" b="0" spc="300" dirty="0">
                          <a:solidFill>
                            <a:srgbClr val="E05050"/>
                          </a:solidFill>
                          <a:latin typeface="Bahnschrift Light" panose="020B0502040204020203" pitchFamily="34" charset="0"/>
                        </a:rPr>
                        <a:t>84.5</a:t>
                      </a:r>
                    </a:p>
                  </a:txBody>
                  <a:tcP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26451835"/>
                  </a:ext>
                </a:extLst>
              </a:tr>
              <a:tr h="182880">
                <a:tc>
                  <a:txBody>
                    <a:bodyPr/>
                    <a:lstStyle/>
                    <a:p>
                      <a:r>
                        <a:rPr lang="en-US" sz="1000" b="0" spc="300" dirty="0">
                          <a:solidFill>
                            <a:srgbClr val="190000"/>
                          </a:solidFill>
                          <a:latin typeface="Bahnschrift Light" panose="020B0502040204020203" pitchFamily="34" charset="0"/>
                        </a:rPr>
                        <a:t>USA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68.3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2475545"/>
                  </a:ext>
                </a:extLst>
              </a:tr>
              <a:tr h="182880">
                <a:tc>
                  <a:txBody>
                    <a:bodyPr/>
                    <a:lstStyle/>
                    <a:p>
                      <a:r>
                        <a:rPr lang="en-US" sz="1000" b="0" spc="300" dirty="0">
                          <a:solidFill>
                            <a:srgbClr val="190000"/>
                          </a:solidFill>
                          <a:latin typeface="Bahnschrift Light" panose="020B0502040204020203" pitchFamily="34" charset="0"/>
                        </a:rPr>
                        <a:t>GERMANY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83.0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273816637"/>
                  </a:ext>
                </a:extLst>
              </a:tr>
              <a:tr h="228601">
                <a:tc>
                  <a:txBody>
                    <a:bodyPr/>
                    <a:lstStyle/>
                    <a:p>
                      <a:r>
                        <a:rPr lang="en-US" sz="1000" b="0" spc="300" dirty="0">
                          <a:solidFill>
                            <a:srgbClr val="190000"/>
                          </a:solidFill>
                          <a:latin typeface="Bahnschrift Light" panose="020B0502040204020203" pitchFamily="34" charset="0"/>
                        </a:rPr>
                        <a:t>UK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2308861"/>
                  </a:ext>
                </a:extLst>
              </a:tr>
              <a:tr h="182880">
                <a:tc>
                  <a:txBody>
                    <a:bodyPr/>
                    <a:lstStyle/>
                    <a:p>
                      <a:r>
                        <a:rPr lang="en-US" sz="1000" b="0" spc="300" dirty="0">
                          <a:solidFill>
                            <a:srgbClr val="190000"/>
                          </a:solidFill>
                          <a:latin typeface="Bahnschrift Light" panose="020B0502040204020203" pitchFamily="34" charset="0"/>
                        </a:rPr>
                        <a:t>POLAND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66.3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7132972"/>
                  </a:ext>
                </a:extLst>
              </a:tr>
              <a:tr h="182880">
                <a:tc>
                  <a:txBody>
                    <a:bodyPr/>
                    <a:lstStyle/>
                    <a:p>
                      <a:r>
                        <a:rPr lang="en-US" sz="1000" b="0" spc="300" dirty="0">
                          <a:solidFill>
                            <a:srgbClr val="190000"/>
                          </a:solidFill>
                          <a:latin typeface="Bahnschrift Light" panose="020B0502040204020203" pitchFamily="34" charset="0"/>
                        </a:rPr>
                        <a:t>CHINA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98.2*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885239686"/>
                  </a:ext>
                </a:extLst>
              </a:tr>
              <a:tr h="182880">
                <a:tc>
                  <a:txBody>
                    <a:bodyPr/>
                    <a:lstStyle/>
                    <a:p>
                      <a:r>
                        <a:rPr lang="en-US" sz="1000" b="0" spc="300" dirty="0">
                          <a:solidFill>
                            <a:srgbClr val="190000"/>
                          </a:solidFill>
                          <a:latin typeface="Bahnschrift Light" panose="020B0502040204020203" pitchFamily="34" charset="0"/>
                        </a:rPr>
                        <a:t>RUSSIA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45.9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0878642"/>
                  </a:ext>
                </a:extLst>
              </a:tr>
              <a:tr h="182880">
                <a:tc>
                  <a:txBody>
                    <a:bodyPr/>
                    <a:lstStyle/>
                    <a:p>
                      <a:r>
                        <a:rPr lang="en-US" sz="1000" b="0" spc="300" dirty="0">
                          <a:solidFill>
                            <a:srgbClr val="190000"/>
                          </a:solidFill>
                          <a:latin typeface="Bahnschrift Light" panose="020B0502040204020203" pitchFamily="34" charset="0"/>
                        </a:rPr>
                        <a:t>ITALY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28.4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8766607"/>
                  </a:ext>
                </a:extLst>
              </a:tr>
              <a:tr h="182880">
                <a:tc>
                  <a:txBody>
                    <a:bodyPr/>
                    <a:lstStyle/>
                    <a:p>
                      <a:r>
                        <a:rPr lang="en-US" sz="1000" b="0" spc="300" dirty="0">
                          <a:solidFill>
                            <a:srgbClr val="190000"/>
                          </a:solidFill>
                          <a:latin typeface="Bahnschrift Light" panose="020B0502040204020203" pitchFamily="34" charset="0"/>
                        </a:rPr>
                        <a:t>CANADA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33.5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498384"/>
                  </a:ext>
                </a:extLst>
              </a:tr>
              <a:tr h="182880">
                <a:tc>
                  <a:txBody>
                    <a:bodyPr/>
                    <a:lstStyle/>
                    <a:p>
                      <a:r>
                        <a:rPr lang="en-US" sz="1000" b="0" spc="300" dirty="0">
                          <a:solidFill>
                            <a:srgbClr val="190000"/>
                          </a:solidFill>
                          <a:latin typeface="Bahnschrift Light" panose="020B0502040204020203" pitchFamily="34" charset="0"/>
                        </a:rPr>
                        <a:t>FRANCE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28.2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6027229"/>
                  </a:ext>
                </a:extLst>
              </a:tr>
              <a:tr h="182880">
                <a:tc>
                  <a:txBody>
                    <a:bodyPr/>
                    <a:lstStyle/>
                    <a:p>
                      <a:r>
                        <a:rPr lang="en-US" sz="1000" b="0" spc="300" dirty="0">
                          <a:solidFill>
                            <a:srgbClr val="190000"/>
                          </a:solidFill>
                          <a:latin typeface="Bahnschrift Light" panose="020B0502040204020203" pitchFamily="34" charset="0"/>
                        </a:rPr>
                        <a:t>HUNGARY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21.9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6248074"/>
                  </a:ext>
                </a:extLst>
              </a:tr>
              <a:tr h="182880">
                <a:tc>
                  <a:txBody>
                    <a:bodyPr/>
                    <a:lstStyle/>
                    <a:p>
                      <a:r>
                        <a:rPr lang="en-US" sz="1000" b="0" spc="300" dirty="0">
                          <a:solidFill>
                            <a:srgbClr val="190000"/>
                          </a:solidFill>
                          <a:latin typeface="Bahnschrift Light" panose="020B0502040204020203" pitchFamily="34" charset="0"/>
                        </a:rPr>
                        <a:t>JAPAN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16.9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1309858"/>
                  </a:ext>
                </a:extLst>
              </a:tr>
              <a:tr h="182880">
                <a:tc>
                  <a:txBody>
                    <a:bodyPr/>
                    <a:lstStyle/>
                    <a:p>
                      <a:r>
                        <a:rPr lang="en-US" sz="1000" b="0" spc="300" dirty="0">
                          <a:solidFill>
                            <a:srgbClr val="190000"/>
                          </a:solidFill>
                          <a:latin typeface="Bahnschrift Light" panose="020B0502040204020203" pitchFamily="34" charset="0"/>
                        </a:rPr>
                        <a:t>NETHERLANDS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17.9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31745"/>
                  </a:ext>
                </a:extLst>
              </a:tr>
              <a:tr h="182880">
                <a:tc>
                  <a:txBody>
                    <a:bodyPr/>
                    <a:lstStyle/>
                    <a:p>
                      <a:r>
                        <a:rPr lang="en-US" sz="1000" b="0" spc="300" dirty="0">
                          <a:solidFill>
                            <a:srgbClr val="190000"/>
                          </a:solidFill>
                          <a:latin typeface="Bahnschrift Light" panose="020B0502040204020203" pitchFamily="34" charset="0"/>
                        </a:rPr>
                        <a:t>UKRAINE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22.4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0431408"/>
                  </a:ext>
                </a:extLst>
              </a:tr>
              <a:tr h="182880">
                <a:tc>
                  <a:txBody>
                    <a:bodyPr/>
                    <a:lstStyle/>
                    <a:p>
                      <a:r>
                        <a:rPr lang="en-US" sz="1000" b="0" spc="300" dirty="0">
                          <a:solidFill>
                            <a:srgbClr val="190000"/>
                          </a:solidFill>
                          <a:latin typeface="Bahnschrift Light" panose="020B0502040204020203" pitchFamily="34" charset="0"/>
                        </a:rPr>
                        <a:t>MALAYSIA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1000" b="0" kern="1200" spc="300" dirty="0">
                          <a:solidFill>
                            <a:srgbClr val="E05050"/>
                          </a:solidFill>
                          <a:latin typeface="Bahnschrift Light" panose="020B0502040204020203" pitchFamily="34" charset="0"/>
                          <a:ea typeface="+mn-ea"/>
                          <a:cs typeface="+mn-cs"/>
                        </a:rPr>
                        <a:t>30.8**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9936489"/>
                  </a:ext>
                </a:extLst>
              </a:tr>
            </a:tbl>
          </a:graphicData>
        </a:graphic>
      </p:graphicFrame>
      <p:sp>
        <p:nvSpPr>
          <p:cNvPr id="21" name="Rectangle 20">
            <a:extLst>
              <a:ext uri="{FF2B5EF4-FFF2-40B4-BE49-F238E27FC236}">
                <a16:creationId xmlns:a16="http://schemas.microsoft.com/office/drawing/2014/main" id="{4B27F09A-3F59-4EA6-B058-7A612ACD9197}"/>
              </a:ext>
            </a:extLst>
          </p:cNvPr>
          <p:cNvSpPr/>
          <p:nvPr/>
        </p:nvSpPr>
        <p:spPr>
          <a:xfrm>
            <a:off x="916939" y="1910130"/>
            <a:ext cx="2975604" cy="1107996"/>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rgbClr val="190000"/>
                </a:solidFill>
                <a:latin typeface="Bahnschrift Light" panose="020B0502040204020203" pitchFamily="34" charset="0"/>
              </a:rPr>
              <a:t>TOTAL DEPARTURES</a:t>
            </a:r>
          </a:p>
          <a:p>
            <a:pPr lvl="0" algn="ctr"/>
            <a:r>
              <a:rPr lang="en-US" spc="300" dirty="0">
                <a:solidFill>
                  <a:schemeClr val="bg1">
                    <a:lumMod val="65000"/>
                  </a:schemeClr>
                </a:solidFill>
                <a:latin typeface="Bahnschrift Light" panose="020B0502040204020203" pitchFamily="34" charset="0"/>
              </a:rPr>
              <a:t>1995-2014</a:t>
            </a:r>
          </a:p>
          <a:p>
            <a:pPr lvl="0" algn="ctr"/>
            <a:endParaRPr lang="en-US" sz="1200" spc="300" dirty="0">
              <a:solidFill>
                <a:prstClr val="black"/>
              </a:solidFill>
              <a:latin typeface="Bahnschrift Light" panose="020B0502040204020203" pitchFamily="34" charset="0"/>
            </a:endParaRPr>
          </a:p>
        </p:txBody>
      </p:sp>
      <p:pic>
        <p:nvPicPr>
          <p:cNvPr id="3" name="Picture 2">
            <a:extLst>
              <a:ext uri="{FF2B5EF4-FFF2-40B4-BE49-F238E27FC236}">
                <a16:creationId xmlns:a16="http://schemas.microsoft.com/office/drawing/2014/main" id="{B4014774-72D8-4C2B-8471-479ED6B2F270}"/>
              </a:ext>
            </a:extLst>
          </p:cNvPr>
          <p:cNvPicPr>
            <a:picLocks noChangeAspect="1"/>
          </p:cNvPicPr>
          <p:nvPr/>
        </p:nvPicPr>
        <p:blipFill rotWithShape="1">
          <a:blip r:embed="rId3"/>
          <a:srcRect b="5384"/>
          <a:stretch/>
        </p:blipFill>
        <p:spPr>
          <a:xfrm>
            <a:off x="8538484" y="1915706"/>
            <a:ext cx="2491273" cy="3026585"/>
          </a:xfrm>
          <a:prstGeom prst="rect">
            <a:avLst/>
          </a:prstGeom>
        </p:spPr>
      </p:pic>
      <p:pic>
        <p:nvPicPr>
          <p:cNvPr id="8" name="Picture 7">
            <a:extLst>
              <a:ext uri="{FF2B5EF4-FFF2-40B4-BE49-F238E27FC236}">
                <a16:creationId xmlns:a16="http://schemas.microsoft.com/office/drawing/2014/main" id="{EEFE60AB-0618-431B-A174-226F012B1DE1}"/>
              </a:ext>
            </a:extLst>
          </p:cNvPr>
          <p:cNvPicPr>
            <a:picLocks noChangeAspect="1"/>
          </p:cNvPicPr>
          <p:nvPr/>
        </p:nvPicPr>
        <p:blipFill>
          <a:blip r:embed="rId4"/>
          <a:stretch>
            <a:fillRect/>
          </a:stretch>
        </p:blipFill>
        <p:spPr>
          <a:xfrm>
            <a:off x="1212869" y="3018126"/>
            <a:ext cx="2383743" cy="1835055"/>
          </a:xfrm>
          <a:prstGeom prst="rect">
            <a:avLst/>
          </a:prstGeom>
        </p:spPr>
      </p:pic>
    </p:spTree>
    <p:extLst>
      <p:ext uri="{BB962C8B-B14F-4D97-AF65-F5344CB8AC3E}">
        <p14:creationId xmlns:p14="http://schemas.microsoft.com/office/powerpoint/2010/main" val="3824925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C60EA5BB-4DCC-474A-A28F-4BA83CD2742E}"/>
              </a:ext>
            </a:extLst>
          </p:cNvPr>
          <p:cNvSpPr/>
          <p:nvPr/>
        </p:nvSpPr>
        <p:spPr>
          <a:xfrm>
            <a:off x="8293550" y="2053414"/>
            <a:ext cx="2981141" cy="1508105"/>
          </a:xfrm>
          <a:prstGeom prst="rect">
            <a:avLst/>
          </a:prstGeom>
        </p:spPr>
        <p:txBody>
          <a:bodyPr wrap="square">
            <a:spAutoFit/>
          </a:bodyPr>
          <a:lstStyle/>
          <a:p>
            <a:pPr lvl="0"/>
            <a:r>
              <a:rPr lang="en-US" sz="1150" spc="300" dirty="0">
                <a:solidFill>
                  <a:schemeClr val="tx2">
                    <a:lumMod val="60000"/>
                    <a:lumOff val="40000"/>
                  </a:schemeClr>
                </a:solidFill>
                <a:latin typeface="Bahnschrift Light" panose="020B0502040204020203" pitchFamily="34" charset="0"/>
              </a:rPr>
              <a:t>AUSTRALIA, THAILAND, MACAO, SWITZERLAND</a:t>
            </a:r>
            <a:r>
              <a:rPr lang="en-US" sz="1150" spc="300" dirty="0">
                <a:solidFill>
                  <a:prstClr val="black"/>
                </a:solidFill>
                <a:latin typeface="Bahnschrift Light" panose="020B0502040204020203" pitchFamily="34" charset="0"/>
              </a:rPr>
              <a:t>, &amp; </a:t>
            </a:r>
            <a:r>
              <a:rPr lang="en-US" sz="1150" spc="300" dirty="0">
                <a:solidFill>
                  <a:schemeClr val="tx2">
                    <a:lumMod val="60000"/>
                    <a:lumOff val="40000"/>
                  </a:schemeClr>
                </a:solidFill>
                <a:latin typeface="Bahnschrift Light" panose="020B0502040204020203" pitchFamily="34" charset="0"/>
              </a:rPr>
              <a:t>GREECE</a:t>
            </a:r>
            <a:r>
              <a:rPr lang="en-US" sz="1150" spc="300" dirty="0">
                <a:solidFill>
                  <a:schemeClr val="accent5">
                    <a:lumMod val="60000"/>
                    <a:lumOff val="40000"/>
                  </a:schemeClr>
                </a:solidFill>
                <a:latin typeface="Bahnschrift Light" panose="020B0502040204020203" pitchFamily="34" charset="0"/>
              </a:rPr>
              <a:t> </a:t>
            </a:r>
            <a:r>
              <a:rPr lang="en-US" sz="1150" spc="300" dirty="0">
                <a:solidFill>
                  <a:prstClr val="black"/>
                </a:solidFill>
                <a:latin typeface="Bahnschrift Light" panose="020B0502040204020203" pitchFamily="34" charset="0"/>
              </a:rPr>
              <a:t>WERE NOT IN THE TOP 15 COUNTRIES TRAVELED TO, </a:t>
            </a:r>
          </a:p>
          <a:p>
            <a:pPr lvl="0"/>
            <a:endParaRPr lang="en-US" sz="1150" spc="300" dirty="0">
              <a:solidFill>
                <a:prstClr val="black"/>
              </a:solidFill>
              <a:latin typeface="Bahnschrift Light" panose="020B0502040204020203" pitchFamily="34" charset="0"/>
            </a:endParaRPr>
          </a:p>
          <a:p>
            <a:pPr lvl="0"/>
            <a:r>
              <a:rPr lang="en-US" sz="1150" spc="300" dirty="0">
                <a:solidFill>
                  <a:prstClr val="black"/>
                </a:solidFill>
                <a:latin typeface="Bahnschrift Light" panose="020B0502040204020203" pitchFamily="34" charset="0"/>
              </a:rPr>
              <a:t>HOWEVER, TOURISTS SPENT MORE IN THOSE COUNTRIES </a:t>
            </a:r>
          </a:p>
        </p:txBody>
      </p:sp>
      <p:sp>
        <p:nvSpPr>
          <p:cNvPr id="18" name="Rectangle 17">
            <a:extLst>
              <a:ext uri="{FF2B5EF4-FFF2-40B4-BE49-F238E27FC236}">
                <a16:creationId xmlns:a16="http://schemas.microsoft.com/office/drawing/2014/main" id="{7C76CC6B-0DA4-48A7-A351-E7D2354E3AD2}"/>
              </a:ext>
            </a:extLst>
          </p:cNvPr>
          <p:cNvSpPr/>
          <p:nvPr/>
        </p:nvSpPr>
        <p:spPr>
          <a:xfrm>
            <a:off x="681947" y="1630337"/>
            <a:ext cx="3445587" cy="830997"/>
          </a:xfrm>
          <a:prstGeom prst="rect">
            <a:avLst/>
          </a:prstGeom>
        </p:spPr>
        <p:txBody>
          <a:bodyPr wrap="square">
            <a:spAutoFit/>
          </a:bodyPr>
          <a:lstStyle/>
          <a:p>
            <a:pPr lvl="0" algn="ctr"/>
            <a:r>
              <a:rPr lang="en-US" sz="1600" spc="300" dirty="0">
                <a:solidFill>
                  <a:schemeClr val="bg1">
                    <a:lumMod val="65000"/>
                  </a:schemeClr>
                </a:solidFill>
                <a:latin typeface="Bahnschrift Light" panose="020B0502040204020203" pitchFamily="34" charset="0"/>
              </a:rPr>
              <a:t>TOP 15 </a:t>
            </a:r>
          </a:p>
          <a:p>
            <a:pPr lvl="0" algn="ctr"/>
            <a:r>
              <a:rPr lang="en-US" sz="1600" spc="300" dirty="0">
                <a:solidFill>
                  <a:srgbClr val="190000"/>
                </a:solidFill>
                <a:latin typeface="Bahnschrift Light" panose="020B0502040204020203" pitchFamily="34" charset="0"/>
              </a:rPr>
              <a:t>TOURISM EXPENDITURE</a:t>
            </a:r>
          </a:p>
          <a:p>
            <a:pPr lvl="0" algn="ctr"/>
            <a:r>
              <a:rPr lang="en-US" sz="1600" spc="300" dirty="0">
                <a:solidFill>
                  <a:srgbClr val="190000"/>
                </a:solidFill>
                <a:latin typeface="Bahnschrift Light" panose="020B0502040204020203" pitchFamily="34" charset="0"/>
              </a:rPr>
              <a:t> </a:t>
            </a:r>
            <a:r>
              <a:rPr lang="en-US" sz="1600" spc="300" dirty="0">
                <a:solidFill>
                  <a:schemeClr val="bg1">
                    <a:lumMod val="65000"/>
                  </a:schemeClr>
                </a:solidFill>
                <a:latin typeface="Bahnschrift Light" panose="020B0502040204020203" pitchFamily="34" charset="0"/>
              </a:rPr>
              <a:t>IN COUNTRY</a:t>
            </a:r>
          </a:p>
        </p:txBody>
      </p:sp>
      <p:pic>
        <p:nvPicPr>
          <p:cNvPr id="9" name="Picture 8">
            <a:extLst>
              <a:ext uri="{FF2B5EF4-FFF2-40B4-BE49-F238E27FC236}">
                <a16:creationId xmlns:a16="http://schemas.microsoft.com/office/drawing/2014/main" id="{EDCCD46B-DCAF-4B79-9494-2C0FFD623FDC}"/>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4707034" y="2053414"/>
            <a:ext cx="2777932" cy="2751170"/>
          </a:xfrm>
          <a:prstGeom prst="rect">
            <a:avLst/>
          </a:prstGeom>
        </p:spPr>
      </p:pic>
      <p:sp>
        <p:nvSpPr>
          <p:cNvPr id="14" name="Rectangle 13">
            <a:extLst>
              <a:ext uri="{FF2B5EF4-FFF2-40B4-BE49-F238E27FC236}">
                <a16:creationId xmlns:a16="http://schemas.microsoft.com/office/drawing/2014/main" id="{30155AB1-04C3-473B-A1B4-636831E512BE}"/>
              </a:ext>
            </a:extLst>
          </p:cNvPr>
          <p:cNvSpPr/>
          <p:nvPr/>
        </p:nvSpPr>
        <p:spPr>
          <a:xfrm>
            <a:off x="1390625" y="2665976"/>
            <a:ext cx="2202404" cy="2580194"/>
          </a:xfrm>
          <a:prstGeom prst="rect">
            <a:avLst/>
          </a:prstGeom>
        </p:spPr>
        <p:txBody>
          <a:bodyPr wrap="square">
            <a:spAutoFit/>
          </a:bodyPr>
          <a:lstStyle/>
          <a:p>
            <a:pPr lvl="0" algn="ctr">
              <a:spcAft>
                <a:spcPts val="130"/>
              </a:spcAft>
            </a:pPr>
            <a:r>
              <a:rPr lang="en-US" sz="1000" spc="600" dirty="0">
                <a:solidFill>
                  <a:prstClr val="black"/>
                </a:solidFill>
                <a:latin typeface="Bahnschrift Light" panose="020B0502040204020203" pitchFamily="34" charset="0"/>
              </a:rPr>
              <a:t>USA</a:t>
            </a:r>
          </a:p>
          <a:p>
            <a:pPr lvl="0" algn="ctr">
              <a:spcAft>
                <a:spcPts val="130"/>
              </a:spcAft>
            </a:pPr>
            <a:r>
              <a:rPr lang="en-US" sz="1000" spc="600" dirty="0">
                <a:solidFill>
                  <a:prstClr val="black"/>
                </a:solidFill>
                <a:latin typeface="Bahnschrift Light" panose="020B0502040204020203" pitchFamily="34" charset="0"/>
              </a:rPr>
              <a:t>FRANCE</a:t>
            </a:r>
          </a:p>
          <a:p>
            <a:pPr lvl="0" algn="ctr">
              <a:spcAft>
                <a:spcPts val="130"/>
              </a:spcAft>
            </a:pPr>
            <a:r>
              <a:rPr lang="en-US" sz="1000" spc="600" dirty="0">
                <a:solidFill>
                  <a:prstClr val="black"/>
                </a:solidFill>
                <a:latin typeface="Bahnschrift Light" panose="020B0502040204020203" pitchFamily="34" charset="0"/>
              </a:rPr>
              <a:t>GERMANY</a:t>
            </a:r>
          </a:p>
          <a:p>
            <a:pPr lvl="0" algn="ctr">
              <a:spcAft>
                <a:spcPts val="130"/>
              </a:spcAft>
            </a:pPr>
            <a:r>
              <a:rPr lang="en-US" sz="1000" spc="600" dirty="0">
                <a:solidFill>
                  <a:prstClr val="black"/>
                </a:solidFill>
                <a:latin typeface="Bahnschrift Light" panose="020B0502040204020203" pitchFamily="34" charset="0"/>
              </a:rPr>
              <a:t>UK</a:t>
            </a:r>
          </a:p>
          <a:p>
            <a:pPr lvl="0" algn="ctr">
              <a:spcAft>
                <a:spcPts val="130"/>
              </a:spcAft>
            </a:pPr>
            <a:r>
              <a:rPr lang="en-US" sz="1000" spc="600" dirty="0">
                <a:solidFill>
                  <a:prstClr val="black"/>
                </a:solidFill>
                <a:latin typeface="Bahnschrift Light" panose="020B0502040204020203" pitchFamily="34" charset="0"/>
              </a:rPr>
              <a:t>ITALY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THAILAND</a:t>
            </a:r>
          </a:p>
          <a:p>
            <a:pPr lvl="0" algn="ctr">
              <a:spcAft>
                <a:spcPts val="130"/>
              </a:spcAft>
            </a:pPr>
            <a:r>
              <a:rPr lang="en-US" sz="1000" spc="600" dirty="0">
                <a:solidFill>
                  <a:prstClr val="black"/>
                </a:solidFill>
                <a:latin typeface="Bahnschrift Light" panose="020B0502040204020203" pitchFamily="34" charset="0"/>
              </a:rPr>
              <a:t>SPAIN</a:t>
            </a:r>
          </a:p>
          <a:p>
            <a:pPr lvl="0" algn="ctr">
              <a:spcAft>
                <a:spcPts val="130"/>
              </a:spcAft>
            </a:pPr>
            <a:r>
              <a:rPr lang="en-US" sz="1000" spc="600" dirty="0">
                <a:solidFill>
                  <a:prstClr val="black"/>
                </a:solidFill>
                <a:latin typeface="Bahnschrift Light" panose="020B0502040204020203" pitchFamily="34" charset="0"/>
              </a:rPr>
              <a:t>HONG KONG</a:t>
            </a:r>
          </a:p>
          <a:p>
            <a:pPr lvl="0" algn="ctr">
              <a:spcAft>
                <a:spcPts val="130"/>
              </a:spcAft>
            </a:pPr>
            <a:r>
              <a:rPr lang="en-US" sz="1000" spc="600" dirty="0">
                <a:solidFill>
                  <a:schemeClr val="tx2">
                    <a:lumMod val="60000"/>
                    <a:lumOff val="40000"/>
                  </a:schemeClr>
                </a:solidFill>
                <a:latin typeface="Bahnschrift Light" panose="020B0502040204020203" pitchFamily="34" charset="0"/>
              </a:rPr>
              <a:t>MACAO</a:t>
            </a:r>
          </a:p>
          <a:p>
            <a:pPr lvl="0" algn="ctr">
              <a:spcAft>
                <a:spcPts val="130"/>
              </a:spcAft>
            </a:pPr>
            <a:r>
              <a:rPr lang="en-US" sz="1000" spc="600" dirty="0">
                <a:solidFill>
                  <a:prstClr val="black"/>
                </a:solidFill>
                <a:latin typeface="Bahnschrift Light" panose="020B0502040204020203" pitchFamily="34" charset="0"/>
              </a:rPr>
              <a:t>CANADA</a:t>
            </a:r>
          </a:p>
          <a:p>
            <a:pPr lvl="0" algn="ctr">
              <a:spcAft>
                <a:spcPts val="130"/>
              </a:spcAft>
            </a:pPr>
            <a:r>
              <a:rPr lang="en-US" sz="1000" spc="600" dirty="0">
                <a:solidFill>
                  <a:prstClr val="black"/>
                </a:solidFill>
                <a:latin typeface="Bahnschrift Light" panose="020B0502040204020203" pitchFamily="34" charset="0"/>
              </a:rPr>
              <a:t>TURKEY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000" spc="600" dirty="0">
                <a:solidFill>
                  <a:schemeClr val="tx2">
                    <a:lumMod val="60000"/>
                    <a:lumOff val="40000"/>
                  </a:schemeClr>
                </a:solidFill>
                <a:latin typeface="Bahnschrift Light" panose="020B0502040204020203" pitchFamily="34" charset="0"/>
              </a:rPr>
              <a:t>GREECE</a:t>
            </a:r>
          </a:p>
          <a:p>
            <a:pPr lvl="0" algn="ctr">
              <a:spcAft>
                <a:spcPts val="130"/>
              </a:spcAft>
            </a:pPr>
            <a:r>
              <a:rPr lang="en-US" sz="1000" spc="600" dirty="0">
                <a:solidFill>
                  <a:prstClr val="black"/>
                </a:solidFill>
                <a:latin typeface="Bahnschrift Light" panose="020B0502040204020203" pitchFamily="34" charset="0"/>
              </a:rPr>
              <a:t>MEXICO</a:t>
            </a:r>
          </a:p>
        </p:txBody>
      </p:sp>
      <p:sp>
        <p:nvSpPr>
          <p:cNvPr id="21" name="Rectangle 20">
            <a:extLst>
              <a:ext uri="{FF2B5EF4-FFF2-40B4-BE49-F238E27FC236}">
                <a16:creationId xmlns:a16="http://schemas.microsoft.com/office/drawing/2014/main" id="{F2DDA9C5-688F-453B-A935-F7F41D6A396B}"/>
              </a:ext>
            </a:extLst>
          </p:cNvPr>
          <p:cNvSpPr/>
          <p:nvPr/>
        </p:nvSpPr>
        <p:spPr>
          <a:xfrm>
            <a:off x="8550707" y="4358308"/>
            <a:ext cx="2762643" cy="446276"/>
          </a:xfrm>
          <a:prstGeom prst="rect">
            <a:avLst/>
          </a:prstGeom>
        </p:spPr>
        <p:txBody>
          <a:bodyPr wrap="square">
            <a:spAutoFit/>
          </a:bodyPr>
          <a:lstStyle/>
          <a:p>
            <a:pPr algn="r"/>
            <a:r>
              <a:rPr lang="en-US" sz="1150" spc="300" dirty="0">
                <a:solidFill>
                  <a:prstClr val="black"/>
                </a:solidFill>
                <a:latin typeface="Bahnschrift Light" panose="020B0502040204020203" pitchFamily="34" charset="0"/>
              </a:rPr>
              <a:t>2014-USA </a:t>
            </a:r>
          </a:p>
          <a:p>
            <a:pPr lvl="0" algn="r"/>
            <a:r>
              <a:rPr lang="en-US" sz="1150" spc="300" dirty="0">
                <a:solidFill>
                  <a:srgbClr val="E04F4F"/>
                </a:solidFill>
                <a:latin typeface="Bahnschrift Light" panose="020B0502040204020203" pitchFamily="34" charset="0"/>
              </a:rPr>
              <a:t>$214.5</a:t>
            </a:r>
            <a:r>
              <a:rPr lang="en-US" sz="1150" spc="300" dirty="0">
                <a:solidFill>
                  <a:prstClr val="black"/>
                </a:solidFill>
                <a:latin typeface="Bahnschrift Light" panose="020B0502040204020203" pitchFamily="34" charset="0"/>
              </a:rPr>
              <a:t> BILLION SPENT</a:t>
            </a:r>
          </a:p>
        </p:txBody>
      </p:sp>
      <p:cxnSp>
        <p:nvCxnSpPr>
          <p:cNvPr id="22" name="Straight Connector 21">
            <a:extLst>
              <a:ext uri="{FF2B5EF4-FFF2-40B4-BE49-F238E27FC236}">
                <a16:creationId xmlns:a16="http://schemas.microsoft.com/office/drawing/2014/main" id="{B59F8667-6FFB-4160-BCA3-B071A115C23C}"/>
              </a:ext>
            </a:extLst>
          </p:cNvPr>
          <p:cNvCxnSpPr>
            <a:cxnSpLocks/>
          </p:cNvCxnSpPr>
          <p:nvPr/>
        </p:nvCxnSpPr>
        <p:spPr>
          <a:xfrm>
            <a:off x="8534439" y="3903821"/>
            <a:ext cx="2377401"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938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65696EDC-EEEA-40D2-90B3-16BCA123B338}"/>
              </a:ext>
            </a:extLst>
          </p:cNvPr>
          <p:cNvSpPr/>
          <p:nvPr/>
        </p:nvSpPr>
        <p:spPr>
          <a:xfrm>
            <a:off x="745655" y="1563753"/>
            <a:ext cx="3318172" cy="830997"/>
          </a:xfrm>
          <a:prstGeom prst="rect">
            <a:avLst/>
          </a:prstGeom>
        </p:spPr>
        <p:txBody>
          <a:bodyPr wrap="square">
            <a:spAutoFit/>
          </a:bodyPr>
          <a:lstStyle/>
          <a:p>
            <a:pPr lvl="0" algn="ctr"/>
            <a:r>
              <a:rPr lang="en-US" sz="1600" spc="300" dirty="0">
                <a:solidFill>
                  <a:schemeClr val="bg1">
                    <a:lumMod val="65000"/>
                  </a:schemeClr>
                </a:solidFill>
                <a:latin typeface="Bahnschrift Light" panose="020B0502040204020203" pitchFamily="34" charset="0"/>
              </a:rPr>
              <a:t>TOP 15 </a:t>
            </a:r>
          </a:p>
          <a:p>
            <a:pPr lvl="0" algn="ctr"/>
            <a:r>
              <a:rPr lang="en-US" sz="1600" spc="300" dirty="0">
                <a:solidFill>
                  <a:srgbClr val="190000"/>
                </a:solidFill>
                <a:latin typeface="Bahnschrift Light" panose="020B0502040204020203" pitchFamily="34" charset="0"/>
              </a:rPr>
              <a:t>TOURISM EXPENDITURE </a:t>
            </a:r>
            <a:r>
              <a:rPr lang="en-US" sz="1600" spc="300" dirty="0">
                <a:solidFill>
                  <a:schemeClr val="bg1">
                    <a:lumMod val="65000"/>
                  </a:schemeClr>
                </a:solidFill>
                <a:latin typeface="Bahnschrift Light" panose="020B0502040204020203" pitchFamily="34" charset="0"/>
              </a:rPr>
              <a:t>IN OTHER COUNTRY </a:t>
            </a:r>
          </a:p>
        </p:txBody>
      </p:sp>
      <p:sp>
        <p:nvSpPr>
          <p:cNvPr id="18" name="Rectangle 17">
            <a:extLst>
              <a:ext uri="{FF2B5EF4-FFF2-40B4-BE49-F238E27FC236}">
                <a16:creationId xmlns:a16="http://schemas.microsoft.com/office/drawing/2014/main" id="{60980FFD-0F1E-42C2-81AF-86897CD70760}"/>
              </a:ext>
            </a:extLst>
          </p:cNvPr>
          <p:cNvSpPr/>
          <p:nvPr/>
        </p:nvSpPr>
        <p:spPr>
          <a:xfrm>
            <a:off x="8289335" y="2181719"/>
            <a:ext cx="2762643" cy="1862048"/>
          </a:xfrm>
          <a:prstGeom prst="rect">
            <a:avLst/>
          </a:prstGeom>
        </p:spPr>
        <p:txBody>
          <a:bodyPr wrap="square">
            <a:spAutoFit/>
          </a:bodyPr>
          <a:lstStyle/>
          <a:p>
            <a:pPr lvl="0"/>
            <a:r>
              <a:rPr lang="en-US" sz="1150" spc="300" dirty="0">
                <a:solidFill>
                  <a:schemeClr val="tx2">
                    <a:lumMod val="60000"/>
                    <a:lumOff val="40000"/>
                  </a:schemeClr>
                </a:solidFill>
                <a:latin typeface="Bahnschrift Light" panose="020B0502040204020203" pitchFamily="34" charset="0"/>
              </a:rPr>
              <a:t>AUSTRALIA, KOREA, SWITZERLAND, BRAZIL, NORWAY, BELGIUM, </a:t>
            </a:r>
            <a:r>
              <a:rPr lang="en-US" sz="1150" spc="300" dirty="0">
                <a:latin typeface="Bahnschrift Light" panose="020B0502040204020203" pitchFamily="34" charset="0"/>
              </a:rPr>
              <a:t>AND</a:t>
            </a:r>
            <a:r>
              <a:rPr lang="en-US" sz="1150" spc="300" dirty="0">
                <a:solidFill>
                  <a:schemeClr val="tx2">
                    <a:lumMod val="60000"/>
                    <a:lumOff val="40000"/>
                  </a:schemeClr>
                </a:solidFill>
                <a:latin typeface="Bahnschrift Light" panose="020B0502040204020203" pitchFamily="34" charset="0"/>
              </a:rPr>
              <a:t> SAUDI ARABIA </a:t>
            </a:r>
            <a:r>
              <a:rPr lang="en-US" sz="1150" spc="300" dirty="0">
                <a:solidFill>
                  <a:prstClr val="black"/>
                </a:solidFill>
                <a:latin typeface="Bahnschrift Light" panose="020B0502040204020203" pitchFamily="34" charset="0"/>
              </a:rPr>
              <a:t>WERE NOT IN THE TOP 15 COUNTRIES DEPARTED FROM, </a:t>
            </a:r>
          </a:p>
          <a:p>
            <a:pPr lvl="0"/>
            <a:endParaRPr lang="en-US" sz="1150" spc="300" dirty="0">
              <a:solidFill>
                <a:prstClr val="black"/>
              </a:solidFill>
              <a:latin typeface="Bahnschrift Light" panose="020B0502040204020203" pitchFamily="34" charset="0"/>
            </a:endParaRPr>
          </a:p>
          <a:p>
            <a:pPr lvl="0"/>
            <a:r>
              <a:rPr lang="en-US" sz="1150" spc="300" dirty="0">
                <a:solidFill>
                  <a:prstClr val="black"/>
                </a:solidFill>
                <a:latin typeface="Bahnschrift Light" panose="020B0502040204020203" pitchFamily="34" charset="0"/>
              </a:rPr>
              <a:t>TOURISTS FROM THOSE COUNTRIES SPENT MORE IN OTHER COUNTRIES </a:t>
            </a:r>
          </a:p>
        </p:txBody>
      </p:sp>
      <p:pic>
        <p:nvPicPr>
          <p:cNvPr id="3" name="Picture 2">
            <a:extLst>
              <a:ext uri="{FF2B5EF4-FFF2-40B4-BE49-F238E27FC236}">
                <a16:creationId xmlns:a16="http://schemas.microsoft.com/office/drawing/2014/main" id="{E60F1635-EA4B-4100-A5FD-FB80E569B54A}"/>
              </a:ext>
            </a:extLst>
          </p:cNvPr>
          <p:cNvPicPr>
            <a:picLocks noChangeAspect="1"/>
          </p:cNvPicPr>
          <p:nvPr/>
        </p:nvPicPr>
        <p:blipFill>
          <a:blip r:embed="rId2"/>
          <a:stretch>
            <a:fillRect/>
          </a:stretch>
        </p:blipFill>
        <p:spPr>
          <a:xfrm>
            <a:off x="4770466" y="2207952"/>
            <a:ext cx="2602639" cy="2545150"/>
          </a:xfrm>
          <a:prstGeom prst="rect">
            <a:avLst/>
          </a:prstGeom>
        </p:spPr>
      </p:pic>
      <p:sp>
        <p:nvSpPr>
          <p:cNvPr id="5" name="TextBox 4">
            <a:extLst>
              <a:ext uri="{FF2B5EF4-FFF2-40B4-BE49-F238E27FC236}">
                <a16:creationId xmlns:a16="http://schemas.microsoft.com/office/drawing/2014/main" id="{4DE61745-644E-4E08-8560-0DA35C1767FE}"/>
              </a:ext>
            </a:extLst>
          </p:cNvPr>
          <p:cNvSpPr txBox="1"/>
          <p:nvPr/>
        </p:nvSpPr>
        <p:spPr>
          <a:xfrm>
            <a:off x="1429053" y="2665976"/>
            <a:ext cx="2169803" cy="2580194"/>
          </a:xfrm>
          <a:prstGeom prst="rect">
            <a:avLst/>
          </a:prstGeom>
          <a:noFill/>
        </p:spPr>
        <p:txBody>
          <a:bodyPr wrap="square" rtlCol="0">
            <a:spAutoFit/>
          </a:bodyPr>
          <a:lstStyle/>
          <a:p>
            <a:pPr lvl="0" algn="ctr">
              <a:spcAft>
                <a:spcPts val="130"/>
              </a:spcAft>
            </a:pPr>
            <a:r>
              <a:rPr lang="en-US" sz="1000" spc="600" dirty="0">
                <a:solidFill>
                  <a:prstClr val="black"/>
                </a:solidFill>
                <a:latin typeface="Bahnschrift Light" panose="020B0502040204020203" pitchFamily="34" charset="0"/>
              </a:rPr>
              <a:t>USA</a:t>
            </a:r>
          </a:p>
          <a:p>
            <a:pPr lvl="0" algn="ctr">
              <a:spcAft>
                <a:spcPts val="130"/>
              </a:spcAft>
            </a:pPr>
            <a:r>
              <a:rPr lang="en-US" sz="1000" spc="600" dirty="0">
                <a:solidFill>
                  <a:prstClr val="black"/>
                </a:solidFill>
                <a:latin typeface="Bahnschrift Light" panose="020B0502040204020203" pitchFamily="34" charset="0"/>
              </a:rPr>
              <a:t>GERMANY</a:t>
            </a:r>
          </a:p>
          <a:p>
            <a:pPr lvl="0" algn="ctr">
              <a:spcAft>
                <a:spcPts val="130"/>
              </a:spcAft>
            </a:pPr>
            <a:r>
              <a:rPr lang="en-US" sz="1000" spc="600" dirty="0">
                <a:solidFill>
                  <a:prstClr val="black"/>
                </a:solidFill>
                <a:latin typeface="Bahnschrift Light" panose="020B0502040204020203" pitchFamily="34" charset="0"/>
              </a:rPr>
              <a:t>UK</a:t>
            </a:r>
          </a:p>
          <a:p>
            <a:pPr lvl="0" algn="ctr">
              <a:spcAft>
                <a:spcPts val="130"/>
              </a:spcAft>
            </a:pPr>
            <a:r>
              <a:rPr lang="en-US" sz="1000" spc="600" dirty="0">
                <a:solidFill>
                  <a:prstClr val="black"/>
                </a:solidFill>
                <a:latin typeface="Bahnschrift Light" panose="020B0502040204020203" pitchFamily="34" charset="0"/>
              </a:rPr>
              <a:t>JAPAN</a:t>
            </a:r>
          </a:p>
          <a:p>
            <a:pPr lvl="0" algn="ctr">
              <a:spcAft>
                <a:spcPts val="130"/>
              </a:spcAft>
            </a:pPr>
            <a:r>
              <a:rPr lang="en-US" sz="1000" spc="600" dirty="0">
                <a:solidFill>
                  <a:prstClr val="black"/>
                </a:solidFill>
                <a:latin typeface="Bahnschrift Light" panose="020B0502040204020203" pitchFamily="34" charset="0"/>
              </a:rPr>
              <a:t>FRANCE</a:t>
            </a:r>
          </a:p>
          <a:p>
            <a:pPr lvl="0" algn="ctr">
              <a:spcAft>
                <a:spcPts val="130"/>
              </a:spcAft>
            </a:pPr>
            <a:r>
              <a:rPr lang="en-US" sz="1000" spc="600" dirty="0">
                <a:solidFill>
                  <a:prstClr val="black"/>
                </a:solidFill>
                <a:latin typeface="Bahnschrift Light" panose="020B0502040204020203" pitchFamily="34" charset="0"/>
              </a:rPr>
              <a:t>CANADA</a:t>
            </a:r>
          </a:p>
          <a:p>
            <a:pPr lvl="0" algn="ctr">
              <a:spcAft>
                <a:spcPts val="130"/>
              </a:spcAft>
            </a:pPr>
            <a:r>
              <a:rPr lang="en-US" sz="1000" spc="600" dirty="0">
                <a:solidFill>
                  <a:prstClr val="black"/>
                </a:solidFill>
                <a:latin typeface="Bahnschrift Light" panose="020B0502040204020203" pitchFamily="34" charset="0"/>
              </a:rPr>
              <a:t>RUSSIA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000" spc="600" dirty="0">
                <a:solidFill>
                  <a:schemeClr val="tx2">
                    <a:lumMod val="60000"/>
                    <a:lumOff val="40000"/>
                  </a:schemeClr>
                </a:solidFill>
                <a:latin typeface="Bahnschrift Light" panose="020B0502040204020203" pitchFamily="34" charset="0"/>
              </a:rPr>
              <a:t>KOREA</a:t>
            </a:r>
          </a:p>
          <a:p>
            <a:pPr lvl="0" algn="ctr">
              <a:spcAft>
                <a:spcPts val="130"/>
              </a:spcAft>
            </a:pPr>
            <a:r>
              <a:rPr lang="en-US" sz="1000" spc="600" dirty="0">
                <a:solidFill>
                  <a:prstClr val="black"/>
                </a:solidFill>
                <a:latin typeface="Bahnschrift Light" panose="020B0502040204020203" pitchFamily="34" charset="0"/>
              </a:rPr>
              <a:t>ITALY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000" spc="600" dirty="0">
                <a:solidFill>
                  <a:schemeClr val="tx2">
                    <a:lumMod val="60000"/>
                    <a:lumOff val="40000"/>
                  </a:schemeClr>
                </a:solidFill>
                <a:latin typeface="Bahnschrift Light" panose="020B0502040204020203" pitchFamily="34" charset="0"/>
              </a:rPr>
              <a:t>BRAZIL</a:t>
            </a:r>
          </a:p>
          <a:p>
            <a:pPr lvl="0" algn="ctr">
              <a:spcAft>
                <a:spcPts val="130"/>
              </a:spcAft>
            </a:pPr>
            <a:r>
              <a:rPr lang="en-US" sz="1000" spc="600" dirty="0">
                <a:solidFill>
                  <a:schemeClr val="tx2">
                    <a:lumMod val="60000"/>
                    <a:lumOff val="40000"/>
                  </a:schemeClr>
                </a:solidFill>
                <a:latin typeface="Bahnschrift Light" panose="020B0502040204020203" pitchFamily="34" charset="0"/>
              </a:rPr>
              <a:t>NORWAY</a:t>
            </a:r>
          </a:p>
          <a:p>
            <a:pPr lvl="0" algn="ctr">
              <a:spcAft>
                <a:spcPts val="130"/>
              </a:spcAft>
            </a:pPr>
            <a:r>
              <a:rPr lang="en-US" sz="1000" spc="600" dirty="0">
                <a:solidFill>
                  <a:schemeClr val="tx2">
                    <a:lumMod val="60000"/>
                    <a:lumOff val="40000"/>
                  </a:schemeClr>
                </a:solidFill>
                <a:latin typeface="Bahnschrift Light" panose="020B0502040204020203" pitchFamily="34" charset="0"/>
              </a:rPr>
              <a:t>BELGIUM</a:t>
            </a:r>
          </a:p>
          <a:p>
            <a:pPr lvl="0" algn="ctr">
              <a:spcAft>
                <a:spcPts val="130"/>
              </a:spcAft>
            </a:pPr>
            <a:r>
              <a:rPr lang="en-US" sz="1000" spc="600" dirty="0">
                <a:solidFill>
                  <a:schemeClr val="tx2">
                    <a:lumMod val="60000"/>
                    <a:lumOff val="40000"/>
                  </a:schemeClr>
                </a:solidFill>
                <a:latin typeface="Bahnschrift Light" panose="020B0502040204020203" pitchFamily="34" charset="0"/>
              </a:rPr>
              <a:t>SAUDI ARABIA</a:t>
            </a:r>
          </a:p>
        </p:txBody>
      </p:sp>
      <p:sp>
        <p:nvSpPr>
          <p:cNvPr id="14" name="Rectangle 13">
            <a:extLst>
              <a:ext uri="{FF2B5EF4-FFF2-40B4-BE49-F238E27FC236}">
                <a16:creationId xmlns:a16="http://schemas.microsoft.com/office/drawing/2014/main" id="{CEF55F9F-E058-48B3-9743-C349908554D5}"/>
              </a:ext>
            </a:extLst>
          </p:cNvPr>
          <p:cNvSpPr/>
          <p:nvPr/>
        </p:nvSpPr>
        <p:spPr>
          <a:xfrm>
            <a:off x="8550707" y="4358308"/>
            <a:ext cx="2762643" cy="623248"/>
          </a:xfrm>
          <a:prstGeom prst="rect">
            <a:avLst/>
          </a:prstGeom>
        </p:spPr>
        <p:txBody>
          <a:bodyPr wrap="square">
            <a:spAutoFit/>
          </a:bodyPr>
          <a:lstStyle/>
          <a:p>
            <a:pPr algn="r"/>
            <a:r>
              <a:rPr lang="en-US" sz="1150" spc="300" dirty="0">
                <a:solidFill>
                  <a:prstClr val="black"/>
                </a:solidFill>
                <a:latin typeface="Bahnschrift Light" panose="020B0502040204020203" pitchFamily="34" charset="0"/>
              </a:rPr>
              <a:t>2014-USA </a:t>
            </a:r>
          </a:p>
          <a:p>
            <a:pPr lvl="0" algn="r"/>
            <a:r>
              <a:rPr lang="en-US" sz="1150" spc="300" dirty="0">
                <a:solidFill>
                  <a:srgbClr val="E04F4F"/>
                </a:solidFill>
                <a:latin typeface="Bahnschrift Light" panose="020B0502040204020203" pitchFamily="34" charset="0"/>
              </a:rPr>
              <a:t>$145.7</a:t>
            </a:r>
            <a:r>
              <a:rPr lang="en-US" sz="1150" spc="300" dirty="0">
                <a:solidFill>
                  <a:prstClr val="black"/>
                </a:solidFill>
                <a:latin typeface="Bahnschrift Light" panose="020B0502040204020203" pitchFamily="34" charset="0"/>
              </a:rPr>
              <a:t> BILLION SPENT</a:t>
            </a:r>
          </a:p>
          <a:p>
            <a:pPr lvl="0" algn="r"/>
            <a:r>
              <a:rPr lang="en-US" sz="1150" spc="300" dirty="0">
                <a:solidFill>
                  <a:prstClr val="black"/>
                </a:solidFill>
                <a:latin typeface="Bahnschrift Light" panose="020B0502040204020203" pitchFamily="34" charset="0"/>
              </a:rPr>
              <a:t>OVERSEAS</a:t>
            </a:r>
          </a:p>
        </p:txBody>
      </p:sp>
      <p:cxnSp>
        <p:nvCxnSpPr>
          <p:cNvPr id="16" name="Straight Connector 15">
            <a:extLst>
              <a:ext uri="{FF2B5EF4-FFF2-40B4-BE49-F238E27FC236}">
                <a16:creationId xmlns:a16="http://schemas.microsoft.com/office/drawing/2014/main" id="{4DDC5BB0-FB10-402A-8EB0-5858B90D5E9B}"/>
              </a:ext>
            </a:extLst>
          </p:cNvPr>
          <p:cNvCxnSpPr>
            <a:cxnSpLocks/>
          </p:cNvCxnSpPr>
          <p:nvPr/>
        </p:nvCxnSpPr>
        <p:spPr>
          <a:xfrm>
            <a:off x="8550707" y="4182496"/>
            <a:ext cx="2377401" cy="0"/>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404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9" name="Rectangle 18">
            <a:extLst>
              <a:ext uri="{FF2B5EF4-FFF2-40B4-BE49-F238E27FC236}">
                <a16:creationId xmlns:a16="http://schemas.microsoft.com/office/drawing/2014/main" id="{25350A70-5FA0-4834-ABF0-CF616EC889A2}"/>
              </a:ext>
            </a:extLst>
          </p:cNvPr>
          <p:cNvSpPr/>
          <p:nvPr/>
        </p:nvSpPr>
        <p:spPr>
          <a:xfrm>
            <a:off x="1042495" y="2098041"/>
            <a:ext cx="2815674" cy="1261884"/>
          </a:xfrm>
          <a:prstGeom prst="rect">
            <a:avLst/>
          </a:prstGeom>
        </p:spPr>
        <p:txBody>
          <a:bodyPr wrap="square">
            <a:spAutoFit/>
          </a:bodyPr>
          <a:lstStyle/>
          <a:p>
            <a:pPr lvl="0" algn="ctr"/>
            <a:r>
              <a:rPr lang="en-US" sz="1600" spc="300" dirty="0">
                <a:solidFill>
                  <a:schemeClr val="accent5"/>
                </a:solidFill>
                <a:latin typeface="Bahnschrift Light" panose="020B0502040204020203" pitchFamily="34" charset="0"/>
              </a:rPr>
              <a:t>1.19 BILLION </a:t>
            </a:r>
            <a:r>
              <a:rPr lang="en-US" sz="1600" spc="300" dirty="0">
                <a:latin typeface="Bahnschrift Light" panose="020B0502040204020203" pitchFamily="34" charset="0"/>
              </a:rPr>
              <a:t>INTERNATIONAL TOURIST ARRIVALS WORLDWIDE IN 2015</a:t>
            </a:r>
          </a:p>
          <a:p>
            <a:pPr lvl="0" algn="ctr"/>
            <a:endParaRPr lang="en-US" sz="1200" spc="300" dirty="0">
              <a:solidFill>
                <a:prstClr val="black"/>
              </a:solidFill>
              <a:latin typeface="Bahnschrift Light" panose="020B0502040204020203" pitchFamily="34" charset="0"/>
            </a:endParaRPr>
          </a:p>
        </p:txBody>
      </p:sp>
      <p:sp>
        <p:nvSpPr>
          <p:cNvPr id="21" name="Rectangle 20">
            <a:extLst>
              <a:ext uri="{FF2B5EF4-FFF2-40B4-BE49-F238E27FC236}">
                <a16:creationId xmlns:a16="http://schemas.microsoft.com/office/drawing/2014/main" id="{71F3A1AE-25D8-48A3-B5B9-1318F2B53D3C}"/>
              </a:ext>
            </a:extLst>
          </p:cNvPr>
          <p:cNvSpPr/>
          <p:nvPr/>
        </p:nvSpPr>
        <p:spPr>
          <a:xfrm>
            <a:off x="1042496" y="3681658"/>
            <a:ext cx="2815674" cy="1323439"/>
          </a:xfrm>
          <a:prstGeom prst="rect">
            <a:avLst/>
          </a:prstGeom>
        </p:spPr>
        <p:txBody>
          <a:bodyPr wrap="square">
            <a:spAutoFit/>
          </a:bodyPr>
          <a:lstStyle/>
          <a:p>
            <a:pPr lvl="0" algn="ctr"/>
            <a:r>
              <a:rPr lang="en-US" sz="1600" spc="300" dirty="0">
                <a:solidFill>
                  <a:schemeClr val="accent5"/>
                </a:solidFill>
                <a:latin typeface="Bahnschrift Light" panose="020B0502040204020203" pitchFamily="34" charset="0"/>
              </a:rPr>
              <a:t>$1.26 TRILLION </a:t>
            </a:r>
            <a:r>
              <a:rPr lang="en-US" sz="1600" spc="300" dirty="0">
                <a:latin typeface="Bahnschrift Light" panose="020B0502040204020203" pitchFamily="34" charset="0"/>
              </a:rPr>
              <a:t>GLOBAL INTERNATIONAL TOURISM REVENUE IN 2015</a:t>
            </a:r>
            <a:endParaRPr lang="en-US" sz="1200" spc="300" dirty="0">
              <a:solidFill>
                <a:prstClr val="black"/>
              </a:solidFill>
              <a:latin typeface="Bahnschrift Light" panose="020B0502040204020203" pitchFamily="34" charset="0"/>
            </a:endParaRPr>
          </a:p>
        </p:txBody>
      </p:sp>
      <p:cxnSp>
        <p:nvCxnSpPr>
          <p:cNvPr id="22" name="Straight Connector 21">
            <a:extLst>
              <a:ext uri="{FF2B5EF4-FFF2-40B4-BE49-F238E27FC236}">
                <a16:creationId xmlns:a16="http://schemas.microsoft.com/office/drawing/2014/main" id="{EEB959E7-39FA-4498-AE93-75F4A28512AD}"/>
              </a:ext>
            </a:extLst>
          </p:cNvPr>
          <p:cNvCxnSpPr>
            <a:cxnSpLocks/>
          </p:cNvCxnSpPr>
          <p:nvPr/>
        </p:nvCxnSpPr>
        <p:spPr>
          <a:xfrm>
            <a:off x="1261632" y="3448798"/>
            <a:ext cx="2377401" cy="0"/>
          </a:xfrm>
          <a:prstGeom prst="line">
            <a:avLst/>
          </a:prstGeom>
        </p:spPr>
        <p:style>
          <a:lnRef idx="1">
            <a:schemeClr val="accent4"/>
          </a:lnRef>
          <a:fillRef idx="0">
            <a:schemeClr val="accent4"/>
          </a:fillRef>
          <a:effectRef idx="0">
            <a:schemeClr val="accent4"/>
          </a:effectRef>
          <a:fontRef idx="minor">
            <a:schemeClr val="tx1"/>
          </a:fontRef>
        </p:style>
      </p:cxnSp>
      <p:pic>
        <p:nvPicPr>
          <p:cNvPr id="3" name="Picture 2">
            <a:extLst>
              <a:ext uri="{FF2B5EF4-FFF2-40B4-BE49-F238E27FC236}">
                <a16:creationId xmlns:a16="http://schemas.microsoft.com/office/drawing/2014/main" id="{674C587A-2BD1-49A2-8C60-6F4267CE6817}"/>
              </a:ext>
            </a:extLst>
          </p:cNvPr>
          <p:cNvPicPr>
            <a:picLocks noChangeAspect="1"/>
          </p:cNvPicPr>
          <p:nvPr/>
        </p:nvPicPr>
        <p:blipFill>
          <a:blip r:embed="rId2"/>
          <a:stretch>
            <a:fillRect/>
          </a:stretch>
        </p:blipFill>
        <p:spPr>
          <a:xfrm>
            <a:off x="8438173" y="2015233"/>
            <a:ext cx="2691896" cy="3002283"/>
          </a:xfrm>
          <a:prstGeom prst="rect">
            <a:avLst/>
          </a:prstGeom>
        </p:spPr>
      </p:pic>
      <p:pic>
        <p:nvPicPr>
          <p:cNvPr id="5" name="Picture 4">
            <a:extLst>
              <a:ext uri="{FF2B5EF4-FFF2-40B4-BE49-F238E27FC236}">
                <a16:creationId xmlns:a16="http://schemas.microsoft.com/office/drawing/2014/main" id="{635064B2-9C08-41C7-BFE2-D3A8D80FA577}"/>
              </a:ext>
            </a:extLst>
          </p:cNvPr>
          <p:cNvPicPr>
            <a:picLocks noChangeAspect="1"/>
          </p:cNvPicPr>
          <p:nvPr/>
        </p:nvPicPr>
        <p:blipFill>
          <a:blip r:embed="rId3"/>
          <a:stretch>
            <a:fillRect/>
          </a:stretch>
        </p:blipFill>
        <p:spPr>
          <a:xfrm>
            <a:off x="4848692" y="2040072"/>
            <a:ext cx="2494615" cy="2977444"/>
          </a:xfrm>
          <a:prstGeom prst="rect">
            <a:avLst/>
          </a:prstGeom>
        </p:spPr>
      </p:pic>
    </p:spTree>
    <p:extLst>
      <p:ext uri="{BB962C8B-B14F-4D97-AF65-F5344CB8AC3E}">
        <p14:creationId xmlns:p14="http://schemas.microsoft.com/office/powerpoint/2010/main" val="3226882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797A84C-C130-405A-BD4B-75E07F625F12}"/>
              </a:ext>
            </a:extLst>
          </p:cNvPr>
          <p:cNvPicPr>
            <a:picLocks noChangeAspect="1"/>
          </p:cNvPicPr>
          <p:nvPr/>
        </p:nvPicPr>
        <p:blipFill rotWithShape="1">
          <a:blip r:embed="rId2"/>
          <a:srcRect r="27628" b="2004"/>
          <a:stretch/>
        </p:blipFill>
        <p:spPr>
          <a:xfrm>
            <a:off x="8343941" y="2032610"/>
            <a:ext cx="2880360" cy="3003137"/>
          </a:xfrm>
          <a:prstGeom prst="rect">
            <a:avLst/>
          </a:prstGeom>
        </p:spPr>
      </p:pic>
      <p:sp>
        <p:nvSpPr>
          <p:cNvPr id="6" name="Rectangle 5">
            <a:extLst>
              <a:ext uri="{FF2B5EF4-FFF2-40B4-BE49-F238E27FC236}">
                <a16:creationId xmlns:a16="http://schemas.microsoft.com/office/drawing/2014/main" id="{EA02A3B9-280D-434D-8A90-297255CF5842}"/>
              </a:ext>
            </a:extLst>
          </p:cNvPr>
          <p:cNvSpPr/>
          <p:nvPr/>
        </p:nvSpPr>
        <p:spPr>
          <a:xfrm>
            <a:off x="4416865" y="1456685"/>
            <a:ext cx="3342582" cy="4154984"/>
          </a:xfrm>
          <a:prstGeom prst="rect">
            <a:avLst/>
          </a:prstGeom>
        </p:spPr>
        <p:txBody>
          <a:bodyPr wrap="none">
            <a:spAutoFit/>
          </a:bodyPr>
          <a:lstStyle/>
          <a:p>
            <a:pPr lvl="0" algn="ctr"/>
            <a:r>
              <a:rPr lang="en-US" spc="300" dirty="0">
                <a:solidFill>
                  <a:prstClr val="black"/>
                </a:solidFill>
                <a:latin typeface="Bahnschrift Light" panose="020B0502040204020203" pitchFamily="34" charset="0"/>
              </a:rPr>
              <a:t>TOP 10 MOST </a:t>
            </a:r>
          </a:p>
          <a:p>
            <a:pPr lvl="0" algn="ctr"/>
            <a:r>
              <a:rPr lang="en-US" spc="300" dirty="0">
                <a:solidFill>
                  <a:prstClr val="black"/>
                </a:solidFill>
                <a:latin typeface="Bahnschrift Light" panose="020B0502040204020203" pitchFamily="34" charset="0"/>
              </a:rPr>
              <a:t>INSTAGRAMMED CITIES</a:t>
            </a:r>
          </a:p>
          <a:p>
            <a:pPr lvl="0" algn="ctr"/>
            <a:r>
              <a:rPr lang="en-US" spc="300" dirty="0">
                <a:solidFill>
                  <a:prstClr val="black"/>
                </a:solidFill>
                <a:latin typeface="Bahnschrift Light" panose="020B0502040204020203" pitchFamily="34" charset="0"/>
              </a:rPr>
              <a:t>2017</a:t>
            </a:r>
          </a:p>
          <a:p>
            <a:pPr lvl="0" algn="ctr"/>
            <a:endParaRPr lang="en-US" spc="300" dirty="0">
              <a:solidFill>
                <a:prstClr val="black"/>
              </a:solidFill>
              <a:latin typeface="Bahnschrift Light" panose="020B0502040204020203" pitchFamily="34" charset="0"/>
            </a:endParaRPr>
          </a:p>
          <a:p>
            <a:pPr lvl="0" algn="ctr">
              <a:lnSpc>
                <a:spcPct val="150000"/>
              </a:lnSpc>
            </a:pPr>
            <a:r>
              <a:rPr lang="en-US" sz="1200" spc="300" dirty="0">
                <a:solidFill>
                  <a:prstClr val="black"/>
                </a:solidFill>
                <a:latin typeface="Bahnschrift Light" panose="020B0502040204020203" pitchFamily="34" charset="0"/>
              </a:rPr>
              <a:t>NEW YORK, US</a:t>
            </a:r>
          </a:p>
          <a:p>
            <a:pPr lvl="0" algn="ctr">
              <a:lnSpc>
                <a:spcPct val="150000"/>
              </a:lnSpc>
            </a:pPr>
            <a:r>
              <a:rPr lang="en-US" sz="1200" spc="300" dirty="0">
                <a:solidFill>
                  <a:prstClr val="black"/>
                </a:solidFill>
                <a:latin typeface="Bahnschrift Light" panose="020B0502040204020203" pitchFamily="34" charset="0"/>
              </a:rPr>
              <a:t>MOSCOW, RUSSIA</a:t>
            </a:r>
          </a:p>
          <a:p>
            <a:pPr lvl="0" algn="ctr">
              <a:lnSpc>
                <a:spcPct val="150000"/>
              </a:lnSpc>
            </a:pPr>
            <a:r>
              <a:rPr lang="en-US" sz="1200" spc="300" dirty="0">
                <a:solidFill>
                  <a:prstClr val="black"/>
                </a:solidFill>
                <a:latin typeface="Bahnschrift Light" panose="020B0502040204020203" pitchFamily="34" charset="0"/>
              </a:rPr>
              <a:t>LONDON, UNITED KINGDOM</a:t>
            </a:r>
          </a:p>
          <a:p>
            <a:pPr lvl="0" algn="ctr">
              <a:lnSpc>
                <a:spcPct val="150000"/>
              </a:lnSpc>
            </a:pPr>
            <a:r>
              <a:rPr lang="en-US" sz="1200" spc="300" dirty="0">
                <a:solidFill>
                  <a:prstClr val="black"/>
                </a:solidFill>
                <a:latin typeface="Bahnschrift Light" panose="020B0502040204020203" pitchFamily="34" charset="0"/>
              </a:rPr>
              <a:t>SAO PAULO, BRAZIL</a:t>
            </a:r>
          </a:p>
          <a:p>
            <a:pPr lvl="0" algn="ctr">
              <a:lnSpc>
                <a:spcPct val="150000"/>
              </a:lnSpc>
            </a:pPr>
            <a:r>
              <a:rPr lang="en-US" sz="1200" spc="300" dirty="0">
                <a:solidFill>
                  <a:prstClr val="black"/>
                </a:solidFill>
                <a:latin typeface="Bahnschrift Light" panose="020B0502040204020203" pitchFamily="34" charset="0"/>
              </a:rPr>
              <a:t>PARIS, FRANCE</a:t>
            </a:r>
          </a:p>
          <a:p>
            <a:pPr lvl="0" algn="ctr">
              <a:lnSpc>
                <a:spcPct val="150000"/>
              </a:lnSpc>
            </a:pPr>
            <a:r>
              <a:rPr lang="en-US" sz="1200" spc="300" dirty="0">
                <a:solidFill>
                  <a:prstClr val="black"/>
                </a:solidFill>
                <a:latin typeface="Bahnschrift Light" panose="020B0502040204020203" pitchFamily="34" charset="0"/>
              </a:rPr>
              <a:t>LOS ANGELES, US</a:t>
            </a:r>
          </a:p>
          <a:p>
            <a:pPr lvl="0" algn="ctr">
              <a:lnSpc>
                <a:spcPct val="150000"/>
              </a:lnSpc>
            </a:pPr>
            <a:r>
              <a:rPr lang="en-US" sz="1200" spc="300" dirty="0">
                <a:solidFill>
                  <a:prstClr val="black"/>
                </a:solidFill>
                <a:latin typeface="Bahnschrift Light" panose="020B0502040204020203" pitchFamily="34" charset="0"/>
              </a:rPr>
              <a:t>ST PETERSBURG, RUSSIA</a:t>
            </a:r>
          </a:p>
          <a:p>
            <a:pPr lvl="0" algn="ctr">
              <a:lnSpc>
                <a:spcPct val="150000"/>
              </a:lnSpc>
            </a:pPr>
            <a:r>
              <a:rPr lang="en-US" sz="1200" spc="300" dirty="0">
                <a:solidFill>
                  <a:prstClr val="black"/>
                </a:solidFill>
                <a:latin typeface="Bahnschrift Light" panose="020B0502040204020203" pitchFamily="34" charset="0"/>
              </a:rPr>
              <a:t>JAKARTA, INDONESIA</a:t>
            </a:r>
          </a:p>
          <a:p>
            <a:pPr lvl="0" algn="ctr">
              <a:lnSpc>
                <a:spcPct val="150000"/>
              </a:lnSpc>
            </a:pPr>
            <a:r>
              <a:rPr lang="en-US" sz="1200" spc="300" dirty="0">
                <a:solidFill>
                  <a:prstClr val="black"/>
                </a:solidFill>
                <a:latin typeface="Bahnschrift Light" panose="020B0502040204020203" pitchFamily="34" charset="0"/>
              </a:rPr>
              <a:t>ISTANBUL, TURKEY</a:t>
            </a:r>
          </a:p>
          <a:p>
            <a:pPr lvl="0" algn="ctr">
              <a:lnSpc>
                <a:spcPct val="150000"/>
              </a:lnSpc>
            </a:pPr>
            <a:r>
              <a:rPr lang="en-US" sz="1200" spc="300" dirty="0">
                <a:solidFill>
                  <a:prstClr val="black"/>
                </a:solidFill>
                <a:latin typeface="Bahnschrift Light" panose="020B0502040204020203" pitchFamily="34" charset="0"/>
              </a:rPr>
              <a:t>BARCELONA, SPAIN</a:t>
            </a:r>
          </a:p>
          <a:p>
            <a:pPr lvl="0" algn="ctr"/>
            <a:endParaRPr lang="en-US" sz="1200" spc="300" dirty="0">
              <a:solidFill>
                <a:prstClr val="black"/>
              </a:solidFill>
              <a:latin typeface="Bahnschrift Light" panose="020B0502040204020203" pitchFamily="34" charset="0"/>
            </a:endParaRPr>
          </a:p>
        </p:txBody>
      </p:sp>
      <p:pic>
        <p:nvPicPr>
          <p:cNvPr id="5" name="Picture 4">
            <a:extLst>
              <a:ext uri="{FF2B5EF4-FFF2-40B4-BE49-F238E27FC236}">
                <a16:creationId xmlns:a16="http://schemas.microsoft.com/office/drawing/2014/main" id="{A4A6B80F-A457-4739-B797-8F1E9BF815E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66000"/>
                    </a14:imgEffect>
                  </a14:imgLayer>
                </a14:imgProps>
              </a:ext>
            </a:extLst>
          </a:blip>
          <a:stretch>
            <a:fillRect/>
          </a:stretch>
        </p:blipFill>
        <p:spPr>
          <a:xfrm>
            <a:off x="1160444" y="1804304"/>
            <a:ext cx="2516696" cy="3249389"/>
          </a:xfrm>
          <a:prstGeom prst="rect">
            <a:avLst/>
          </a:prstGeom>
        </p:spPr>
      </p:pic>
    </p:spTree>
    <p:extLst>
      <p:ext uri="{BB962C8B-B14F-4D97-AF65-F5344CB8AC3E}">
        <p14:creationId xmlns:p14="http://schemas.microsoft.com/office/powerpoint/2010/main" val="133819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A812C50-113A-4CA6-914C-688AB0DE7570}"/>
              </a:ext>
            </a:extLst>
          </p:cNvPr>
          <p:cNvPicPr>
            <a:picLocks noChangeAspect="1"/>
          </p:cNvPicPr>
          <p:nvPr/>
        </p:nvPicPr>
        <p:blipFill>
          <a:blip r:embed="rId2"/>
          <a:stretch>
            <a:fillRect/>
          </a:stretch>
        </p:blipFill>
        <p:spPr>
          <a:xfrm>
            <a:off x="4647976" y="2244451"/>
            <a:ext cx="2880360" cy="2369096"/>
          </a:xfrm>
          <a:prstGeom prst="rect">
            <a:avLst/>
          </a:prstGeom>
        </p:spPr>
      </p:pic>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A91830B3-06E9-4CB6-A7E5-BD30718725AE}"/>
              </a:ext>
            </a:extLst>
          </p:cNvPr>
          <p:cNvPicPr>
            <a:picLocks noChangeAspect="1"/>
          </p:cNvPicPr>
          <p:nvPr/>
        </p:nvPicPr>
        <p:blipFill rotWithShape="1">
          <a:blip r:embed="rId3"/>
          <a:srcRect l="13866"/>
          <a:stretch/>
        </p:blipFill>
        <p:spPr>
          <a:xfrm>
            <a:off x="8343941" y="1915819"/>
            <a:ext cx="2880360" cy="3026359"/>
          </a:xfrm>
          <a:prstGeom prst="rect">
            <a:avLst/>
          </a:prstGeom>
        </p:spPr>
      </p:pic>
      <p:pic>
        <p:nvPicPr>
          <p:cNvPr id="4" name="Picture 3">
            <a:extLst>
              <a:ext uri="{FF2B5EF4-FFF2-40B4-BE49-F238E27FC236}">
                <a16:creationId xmlns:a16="http://schemas.microsoft.com/office/drawing/2014/main" id="{6D0C94B7-BE02-47F1-A61B-D41C027760E8}"/>
              </a:ext>
            </a:extLst>
          </p:cNvPr>
          <p:cNvPicPr>
            <a:picLocks noChangeAspect="1"/>
          </p:cNvPicPr>
          <p:nvPr/>
        </p:nvPicPr>
        <p:blipFill rotWithShape="1">
          <a:blip r:embed="rId4"/>
          <a:srcRect t="16054" b="27707"/>
          <a:stretch/>
        </p:blipFill>
        <p:spPr>
          <a:xfrm>
            <a:off x="1063961" y="1996728"/>
            <a:ext cx="2681559" cy="3026359"/>
          </a:xfrm>
          <a:prstGeom prst="rect">
            <a:avLst/>
          </a:prstGeom>
        </p:spPr>
      </p:pic>
    </p:spTree>
    <p:extLst>
      <p:ext uri="{BB962C8B-B14F-4D97-AF65-F5344CB8AC3E}">
        <p14:creationId xmlns:p14="http://schemas.microsoft.com/office/powerpoint/2010/main" val="3124223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684</TotalTime>
  <Words>308</Words>
  <Application>Microsoft Office PowerPoint</Application>
  <PresentationFormat>Widescreen</PresentationFormat>
  <Paragraphs>159</Paragraphs>
  <Slides>9</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Bahnschrift Light</vt:lpstr>
      <vt:lpstr>Century Gothic</vt:lpstr>
      <vt:lpstr>Gill Sans MT</vt:lpstr>
      <vt:lpstr>Microsoft Sans Serif</vt:lpstr>
      <vt:lpstr>Qualcomm</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Chan</dc:creator>
  <cp:lastModifiedBy>Grace Chan</cp:lastModifiedBy>
  <cp:revision>32</cp:revision>
  <dcterms:created xsi:type="dcterms:W3CDTF">2018-08-04T19:32:56Z</dcterms:created>
  <dcterms:modified xsi:type="dcterms:W3CDTF">2018-08-05T07:00:46Z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-1763380183</vt:i4>
  </property>
  <property fmtid="{D5CDD505-2E9C-101B-9397-08002B2CF9AE}" pid="4" name="_EmailSubject">
    <vt:lpwstr>Duarte-Qualcomm Template Feedback Call</vt:lpwstr>
  </property>
  <property fmtid="{D5CDD505-2E9C-101B-9397-08002B2CF9AE}" pid="5" name="_AuthorEmail">
    <vt:lpwstr>beverlyc@qti.qualcomm.com</vt:lpwstr>
  </property>
  <property fmtid="{D5CDD505-2E9C-101B-9397-08002B2CF9AE}" pid="6" name="_AuthorEmailDisplayName">
    <vt:lpwstr>Beverly Crawford-Westre</vt:lpwstr>
  </property>
</Properties>
</file>